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6"/>
  </p:notesMasterIdLst>
  <p:sldIdLst>
    <p:sldId id="260" r:id="rId2"/>
    <p:sldId id="263" r:id="rId3"/>
    <p:sldId id="261" r:id="rId4"/>
    <p:sldId id="264" r:id="rId5"/>
    <p:sldId id="265" r:id="rId6"/>
    <p:sldId id="262" r:id="rId7"/>
    <p:sldId id="266" r:id="rId8"/>
    <p:sldId id="267" r:id="rId9"/>
    <p:sldId id="268" r:id="rId10"/>
    <p:sldId id="269" r:id="rId11"/>
    <p:sldId id="270" r:id="rId12"/>
    <p:sldId id="271" r:id="rId13"/>
    <p:sldId id="272" r:id="rId14"/>
    <p:sldId id="273" r:id="rId15"/>
  </p:sldIdLst>
  <p:sldSz cx="12192000" cy="6858000"/>
  <p:notesSz cx="6858000" cy="9144000"/>
  <p:embeddedFontLst>
    <p:embeddedFont>
      <p:font typeface="Figtree" panose="02010600030101010101" charset="0"/>
      <p:regular r:id="rId17"/>
      <p:bold r:id="rId18"/>
      <p:italic r:id="rId19"/>
      <p:boldItalic r:id="rId20"/>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p:normalViewPr>
  <p:slideViewPr>
    <p:cSldViewPr snapToGrid="0">
      <p:cViewPr>
        <p:scale>
          <a:sx n="61" d="100"/>
          <a:sy n="61" d="100"/>
        </p:scale>
        <p:origin x="884" y="96"/>
      </p:cViewPr>
      <p:guideLst/>
    </p:cSldViewPr>
  </p:slideViewPr>
  <p:notesTextViewPr>
    <p:cViewPr>
      <p:scale>
        <a:sx n="3" d="2"/>
        <a:sy n="3" d="2"/>
      </p:scale>
      <p:origin x="0" y="0"/>
    </p:cViewPr>
  </p:notesText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2024-01-10</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388994"/>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2024-01-10</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Title, image">
    <p:bg>
      <p:bgPr>
        <a:solidFill>
          <a:srgbClr val="00006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2024-01-10</a:t>
            </a:fld>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dirty="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11"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a:noFill/>
        </p:spPr>
      </p:pic>
      <p:sp>
        <p:nvSpPr>
          <p:cNvPr id="15" name="Text Placeholder 8"/>
          <p:cNvSpPr>
            <a:spLocks noGrp="1"/>
          </p:cNvSpPr>
          <p:nvPr>
            <p:ph type="body" sz="quarter" idx="14" hasCustomPrompt="1"/>
          </p:nvPr>
        </p:nvSpPr>
        <p:spPr>
          <a:xfrm>
            <a:off x="596322" y="3257550"/>
            <a:ext cx="7218363" cy="1818747"/>
          </a:xfrm>
        </p:spPr>
        <p:txBody>
          <a:bodyPr anchor="b"/>
          <a:lstStyle>
            <a:lvl1pPr marL="0" indent="0">
              <a:buNone/>
              <a:defRPr sz="6000" b="1">
                <a:solidFill>
                  <a:schemeClr val="bg1"/>
                </a:solidFill>
              </a:defRPr>
            </a:lvl1pPr>
          </a:lstStyle>
          <a:p>
            <a:r>
              <a:rPr lang="en-US" dirty="0"/>
              <a:t>Click to edit Master title style</a:t>
            </a:r>
            <a:endParaRPr lang="sv-SE" dirty="0"/>
          </a:p>
        </p:txBody>
      </p:sp>
      <p:pic>
        <p:nvPicPr>
          <p:cNvPr id="13"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123136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9_Title, image">
    <p:bg>
      <p:bgPr>
        <a:solidFill>
          <a:srgbClr val="00006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2024-01-10</a:t>
            </a:fld>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dirty="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2646691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2024-01-10</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5" y="1169520"/>
            <a:ext cx="8830253" cy="568412"/>
          </a:xfrm>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30252" cy="4530302"/>
          </a:xfrm>
        </p:spPr>
        <p:txBody>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2024-01-10</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6" y="1169520"/>
            <a:ext cx="8922616" cy="568412"/>
          </a:xfrm>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30252" cy="4530302"/>
          </a:xfrm>
        </p:spPr>
        <p:txBody>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2024-01-10</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5" y="1169520"/>
            <a:ext cx="8821017" cy="568412"/>
          </a:xfrm>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21016" cy="4530302"/>
          </a:xfrm>
        </p:spPr>
        <p:txBody>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2024-01-10</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600075" y="1169520"/>
            <a:ext cx="8848725" cy="568412"/>
          </a:xfrm>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48725" cy="4530302"/>
          </a:xfrm>
        </p:spPr>
        <p:txBody>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2024-01-10</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2024-01-10</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2024-01-10</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169520"/>
            <a:ext cx="4929982" cy="977612"/>
          </a:xfrm>
        </p:spPr>
        <p:txBody>
          <a:bodyPr/>
          <a:lstStyle/>
          <a:p>
            <a:r>
              <a:rPr lang="zh-CN" altLang="en-US"/>
              <a:t>单击此处编辑母版标题样式</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2024-01-10</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2024-01-10</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169520"/>
            <a:ext cx="4929982" cy="977612"/>
          </a:xfrm>
        </p:spPr>
        <p:txBody>
          <a:bodyPr/>
          <a:lstStyle/>
          <a:p>
            <a:r>
              <a:rPr lang="zh-CN" altLang="en-US"/>
              <a:t>单击此处编辑母版标题样式</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2024-01-10</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169520"/>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2024-01-10</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169520"/>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2024-01-10</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169520"/>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2024-01-10</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169520"/>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160284"/>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2024-01-10</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169520"/>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2024-01-10</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169520"/>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2024-01-10</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169520"/>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169520"/>
            <a:ext cx="4928392" cy="977612"/>
          </a:xfrm>
        </p:spPr>
        <p:txBody>
          <a:bodyPr tIns="108000" anchor="t">
            <a:noAutofit/>
          </a:bodyPr>
          <a:lstStyle>
            <a:lvl1pPr marL="0" indent="0">
              <a:lnSpc>
                <a:spcPct val="8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2024-01-10</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13"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2024-01-10</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2024-01-10</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2024-01-10</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2024-01-10</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2024-01-10</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2024-01-10</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2024-01-10</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2024-01-10</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2024-01-10</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2024-01-10</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2024-01-10</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2024-01-10</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a:xfrm>
            <a:off x="600075" y="1197228"/>
            <a:ext cx="10990263" cy="568412"/>
          </a:xfrm>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2024-01-10</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image">
    <p:bg>
      <p:bgPr>
        <a:solidFill>
          <a:schemeClr val="accent4"/>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2024-01-10</a:t>
            </a:fld>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dirty="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sp>
        <p:nvSpPr>
          <p:cNvPr id="11"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5" y="0"/>
            <a:ext cx="12192000" cy="6858000"/>
          </a:xfrm>
          <a:prstGeom prst="rect">
            <a:avLst/>
          </a:prstGeom>
        </p:spPr>
      </p:pic>
      <p:sp>
        <p:nvSpPr>
          <p:cNvPr id="13" name="Text Placeholder 8"/>
          <p:cNvSpPr>
            <a:spLocks noGrp="1"/>
          </p:cNvSpPr>
          <p:nvPr>
            <p:ph type="body" sz="quarter" idx="14" hasCustomPrompt="1"/>
          </p:nvPr>
        </p:nvSpPr>
        <p:spPr>
          <a:xfrm>
            <a:off x="596322" y="3333750"/>
            <a:ext cx="7218363" cy="1742546"/>
          </a:xfrm>
        </p:spPr>
        <p:txBody>
          <a:bodyPr anchor="b"/>
          <a:lstStyle>
            <a:lvl1pPr marL="0" indent="0">
              <a:buNone/>
              <a:defRPr sz="6000" b="1">
                <a:solidFill>
                  <a:srgbClr val="000061"/>
                </a:solidFill>
              </a:defRPr>
            </a:lvl1pPr>
          </a:lstStyle>
          <a:p>
            <a:r>
              <a:rPr lang="en-US" dirty="0"/>
              <a:t>Click to edit Master title style</a:t>
            </a:r>
            <a:endParaRPr lang="sv-SE" dirty="0"/>
          </a:p>
        </p:txBody>
      </p:sp>
      <p:pic>
        <p:nvPicPr>
          <p:cNvPr id="14"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32816073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2024-01-10</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2024-01-10</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2024-01-10</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2024-01-10</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2024-01-10</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2024-01-10</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2024-01-10</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a:t>
            </a:r>
            <a:r>
              <a:rPr lang="en-US" sz="1600" b="1" baseline="0" noProof="0" dirty="0">
                <a:solidFill>
                  <a:schemeClr val="tx2"/>
                </a:solidFill>
                <a:latin typeface="+mj-lt"/>
              </a:rPr>
              <a:t> reading order</a:t>
            </a:r>
            <a:endParaRPr lang="en-US" sz="1600" b="1" noProof="0" dirty="0">
              <a:solidFill>
                <a:schemeClr val="tx2"/>
              </a:solidFill>
              <a:latin typeface="+mj-lt"/>
            </a:endParaRP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2024-01-10</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image">
    <p:bg>
      <p:bgPr>
        <a:solidFill>
          <a:schemeClr val="accent4"/>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2024-01-10</a:t>
            </a:fld>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dirty="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pic>
        <p:nvPicPr>
          <p:cNvPr id="11"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1598055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Title, image">
    <p:bg>
      <p:bgPr>
        <a:solidFill>
          <a:srgbClr val="EBE5E0"/>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2024-01-10</a:t>
            </a:fld>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dirty="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3"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14"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pic>
        <p:nvPicPr>
          <p:cNvPr id="11"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30575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Title, image">
    <p:bg>
      <p:bgPr>
        <a:solidFill>
          <a:srgbClr val="EBE5E0"/>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rgbClr val="00479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2024-01-10</a:t>
            </a:fld>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rgbClr val="00479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rPr>
              <a:t>Presentation </a:t>
            </a:r>
            <a:r>
              <a:rPr kumimoji="0" lang="sv-SE" sz="700" b="0" i="0" u="none" strike="noStrike" kern="1200" cap="none" spc="0" normalizeH="0" baseline="0" noProof="0" dirty="0" err="1">
                <a:ln>
                  <a:noFill/>
                </a:ln>
                <a:solidFill>
                  <a:srgbClr val="004791"/>
                </a:solidFill>
                <a:effectLst/>
                <a:uLnTx/>
                <a:uFillTx/>
                <a:latin typeface="Figtree" panose="020F0502020204030204"/>
                <a:ea typeface="+mn-ea"/>
                <a:cs typeface="+mn-cs"/>
              </a:rPr>
              <a:t>footer</a:t>
            </a:r>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rgbClr val="00479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004791"/>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dirty="0">
              <a:ln>
                <a:noFill/>
              </a:ln>
              <a:solidFill>
                <a:srgbClr val="004791"/>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3" cy="1076212"/>
          </a:xfrm>
          <a:prstGeom prst="rect">
            <a:avLst/>
          </a:prstGeom>
        </p:spPr>
      </p:pic>
    </p:spTree>
    <p:extLst>
      <p:ext uri="{BB962C8B-B14F-4D97-AF65-F5344CB8AC3E}">
        <p14:creationId xmlns:p14="http://schemas.microsoft.com/office/powerpoint/2010/main" val="2902983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image">
    <p:bg>
      <p:bgPr>
        <a:solidFill>
          <a:srgbClr val="00479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2024-01-10</a:t>
            </a:fld>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dirty="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11"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pic>
        <p:nvPicPr>
          <p:cNvPr id="12"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5" y="0"/>
            <a:ext cx="12192000" cy="6858000"/>
          </a:xfrm>
          <a:prstGeom prst="rect">
            <a:avLst/>
          </a:prstGeom>
        </p:spPr>
      </p:pic>
      <p:sp>
        <p:nvSpPr>
          <p:cNvPr id="15" name="Text Placeholder 8"/>
          <p:cNvSpPr>
            <a:spLocks noGrp="1"/>
          </p:cNvSpPr>
          <p:nvPr>
            <p:ph type="body" sz="quarter" idx="14" hasCustomPrompt="1"/>
          </p:nvPr>
        </p:nvSpPr>
        <p:spPr>
          <a:xfrm>
            <a:off x="596322" y="3248025"/>
            <a:ext cx="7218363" cy="1828273"/>
          </a:xfrm>
        </p:spPr>
        <p:txBody>
          <a:bodyPr anchor="b"/>
          <a:lstStyle>
            <a:lvl1pPr marL="0" indent="0">
              <a:buNone/>
              <a:defRPr sz="6000" b="1">
                <a:solidFill>
                  <a:schemeClr val="bg1"/>
                </a:solidFill>
              </a:defRPr>
            </a:lvl1pPr>
          </a:lstStyle>
          <a:p>
            <a:r>
              <a:rPr lang="en-US" dirty="0"/>
              <a:t>Click to edit Master title style</a:t>
            </a:r>
            <a:endParaRPr lang="sv-SE" dirty="0"/>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3131368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Title, image">
    <p:bg>
      <p:bgPr>
        <a:solidFill>
          <a:srgbClr val="004791"/>
        </a:solidFill>
        <a:effectLst/>
      </p:bgPr>
    </p:bg>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a:xfrm>
            <a:off x="600075" y="6473327"/>
            <a:ext cx="2743200" cy="9477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A0D637-CC39-0F47-97F1-76AAE59A5700}" type="datetime1">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2024-01-10</a:t>
            </a:fld>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a:xfrm>
            <a:off x="4037805" y="6470364"/>
            <a:ext cx="4114800" cy="97738"/>
          </a:xfrm>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rPr>
              <a:t>Presentation </a:t>
            </a:r>
            <a:r>
              <a:rPr kumimoji="0" lang="sv-SE" sz="700" b="0" i="0" u="none" strike="noStrike" kern="1200" cap="none" spc="0" normalizeH="0" baseline="0" noProof="0" dirty="0" err="1">
                <a:ln>
                  <a:noFill/>
                </a:ln>
                <a:solidFill>
                  <a:srgbClr val="FFFFFF"/>
                </a:solidFill>
                <a:effectLst/>
                <a:uLnTx/>
                <a:uFillTx/>
                <a:latin typeface="Figtree" panose="020F0502020204030204"/>
                <a:ea typeface="+mn-ea"/>
                <a:cs typeface="+mn-cs"/>
              </a:rPr>
              <a:t>footer</a:t>
            </a:r>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a:xfrm>
            <a:off x="8848725" y="6473328"/>
            <a:ext cx="2743200" cy="94774"/>
          </a:xfr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16C8F4-20CD-364A-8A8E-DE130115B178}" type="slidenum">
              <a:rPr kumimoji="0" lang="sv-SE" sz="700" b="0" i="0" u="none" strike="noStrike" kern="1200" cap="none" spc="0" normalizeH="0" baseline="0" noProof="0" smtClean="0">
                <a:ln>
                  <a:noFill/>
                </a:ln>
                <a:solidFill>
                  <a:srgbClr val="FFFFFF"/>
                </a:solidFill>
                <a:effectLst/>
                <a:uLnTx/>
                <a:uFillTx/>
                <a:latin typeface="Figtree"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sv-SE" sz="700" b="0" i="0" u="none" strike="noStrike" kern="1200" cap="none" spc="0" normalizeH="0" baseline="0" noProof="0" dirty="0">
              <a:ln>
                <a:noFill/>
              </a:ln>
              <a:solidFill>
                <a:srgbClr val="FFFFFF"/>
              </a:solidFill>
              <a:effectLst/>
              <a:uLnTx/>
              <a:uFillTx/>
              <a:latin typeface="Figtree" panose="020F0502020204030204"/>
              <a:ea typeface="+mn-ea"/>
              <a:cs typeface="+mn-cs"/>
            </a:endParaRPr>
          </a:p>
        </p:txBody>
      </p:sp>
      <p:sp>
        <p:nvSpPr>
          <p:cNvPr id="13"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5205"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15"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pic>
        <p:nvPicPr>
          <p:cNvPr id="10"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330" y="226116"/>
            <a:ext cx="960462" cy="1076212"/>
          </a:xfrm>
          <a:prstGeom prst="rect">
            <a:avLst/>
          </a:prstGeom>
        </p:spPr>
      </p:pic>
    </p:spTree>
    <p:extLst>
      <p:ext uri="{BB962C8B-B14F-4D97-AF65-F5344CB8AC3E}">
        <p14:creationId xmlns:p14="http://schemas.microsoft.com/office/powerpoint/2010/main" val="114929115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169520"/>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795850"/>
            <a:ext cx="10990263" cy="4530302"/>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2024-01-10</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201152" y="183024"/>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8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sv-SE" dirty="0"/>
              <a:t>IL2225 Project Presentation</a:t>
            </a:r>
          </a:p>
        </p:txBody>
      </p:sp>
      <p:sp>
        <p:nvSpPr>
          <p:cNvPr id="5" name="Subtitle 4"/>
          <p:cNvSpPr>
            <a:spLocks noGrp="1"/>
          </p:cNvSpPr>
          <p:nvPr>
            <p:ph type="subTitle" idx="1"/>
          </p:nvPr>
        </p:nvSpPr>
        <p:spPr>
          <a:xfrm>
            <a:off x="2132013" y="5388994"/>
            <a:ext cx="8798701" cy="461962"/>
          </a:xfrm>
        </p:spPr>
        <p:txBody>
          <a:bodyPr>
            <a:normAutofit fontScale="77500" lnSpcReduction="20000"/>
          </a:bodyPr>
          <a:lstStyle/>
          <a:p>
            <a:r>
              <a:rPr lang="sv-SE" dirty="0"/>
              <a:t>Group 6 Jinghan Yang,Ruolan Wang,Linghan Zhao,Jiayang Wang,Xinyi Zhang,Yihang Chen</a:t>
            </a:r>
          </a:p>
        </p:txBody>
      </p:sp>
    </p:spTree>
    <p:extLst>
      <p:ext uri="{BB962C8B-B14F-4D97-AF65-F5344CB8AC3E}">
        <p14:creationId xmlns:p14="http://schemas.microsoft.com/office/powerpoint/2010/main" val="1288495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6BE42F-9FCF-F8E0-F063-75B7C3D4D2CC}"/>
              </a:ext>
            </a:extLst>
          </p:cNvPr>
          <p:cNvPicPr>
            <a:picLocks noChangeAspect="1"/>
          </p:cNvPicPr>
          <p:nvPr/>
        </p:nvPicPr>
        <p:blipFill>
          <a:blip r:embed="rId2"/>
          <a:stretch>
            <a:fillRect/>
          </a:stretch>
        </p:blipFill>
        <p:spPr>
          <a:xfrm>
            <a:off x="1006183" y="2287108"/>
            <a:ext cx="8071129" cy="1330208"/>
          </a:xfrm>
          <a:prstGeom prst="rect">
            <a:avLst/>
          </a:prstGeom>
        </p:spPr>
      </p:pic>
      <p:sp>
        <p:nvSpPr>
          <p:cNvPr id="3" name="Content Placeholder 2"/>
          <p:cNvSpPr>
            <a:spLocks noGrp="1"/>
          </p:cNvSpPr>
          <p:nvPr>
            <p:ph idx="1"/>
          </p:nvPr>
        </p:nvSpPr>
        <p:spPr/>
        <p:txBody>
          <a:bodyPr/>
          <a:lstStyle/>
          <a:p>
            <a:r>
              <a:rPr lang="sv-SE" dirty="0"/>
              <a:t>tcl:</a:t>
            </a:r>
          </a:p>
        </p:txBody>
      </p:sp>
      <p:sp>
        <p:nvSpPr>
          <p:cNvPr id="14" name="矩形 13">
            <a:extLst>
              <a:ext uri="{FF2B5EF4-FFF2-40B4-BE49-F238E27FC236}">
                <a16:creationId xmlns:a16="http://schemas.microsoft.com/office/drawing/2014/main" id="{59B3E780-CB4A-4145-08D9-56CA659CFB92}"/>
              </a:ext>
            </a:extLst>
          </p:cNvPr>
          <p:cNvSpPr/>
          <p:nvPr/>
        </p:nvSpPr>
        <p:spPr>
          <a:xfrm>
            <a:off x="2648371" y="2550011"/>
            <a:ext cx="5602250" cy="293587"/>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3F94FE73-F0FC-77FF-FDD7-6D4CDAEBBCAD}"/>
              </a:ext>
            </a:extLst>
          </p:cNvPr>
          <p:cNvSpPr txBox="1"/>
          <p:nvPr/>
        </p:nvSpPr>
        <p:spPr>
          <a:xfrm>
            <a:off x="8355725" y="2512138"/>
            <a:ext cx="3079689" cy="369332"/>
          </a:xfrm>
          <a:prstGeom prst="rect">
            <a:avLst/>
          </a:prstGeom>
          <a:noFill/>
        </p:spPr>
        <p:txBody>
          <a:bodyPr wrap="none" rtlCol="0">
            <a:spAutoFit/>
          </a:bodyPr>
          <a:lstStyle/>
          <a:p>
            <a:r>
              <a:rPr lang="en-US" altLang="zh-CN" dirty="0">
                <a:solidFill>
                  <a:srgbClr val="FF0000"/>
                </a:solidFill>
              </a:rPr>
              <a:t>Netlist files (.v)are in syn/</a:t>
            </a:r>
            <a:r>
              <a:rPr lang="en-US" altLang="zh-CN" dirty="0" err="1">
                <a:solidFill>
                  <a:srgbClr val="FF0000"/>
                </a:solidFill>
              </a:rPr>
              <a:t>db</a:t>
            </a:r>
            <a:endParaRPr lang="zh-CN" altLang="en-US" dirty="0">
              <a:solidFill>
                <a:srgbClr val="FF0000"/>
              </a:solidFill>
            </a:endParaRPr>
          </a:p>
        </p:txBody>
      </p:sp>
      <p:sp>
        <p:nvSpPr>
          <p:cNvPr id="19" name="Title 1">
            <a:extLst>
              <a:ext uri="{FF2B5EF4-FFF2-40B4-BE49-F238E27FC236}">
                <a16:creationId xmlns:a16="http://schemas.microsoft.com/office/drawing/2014/main" id="{89E31A73-0B9C-1F73-8E9F-A7CC46273110}"/>
              </a:ext>
            </a:extLst>
          </p:cNvPr>
          <p:cNvSpPr>
            <a:spLocks noGrp="1"/>
          </p:cNvSpPr>
          <p:nvPr>
            <p:ph type="title"/>
          </p:nvPr>
        </p:nvSpPr>
        <p:spPr>
          <a:xfrm>
            <a:off x="600075" y="1169520"/>
            <a:ext cx="3562021" cy="568412"/>
          </a:xfrm>
        </p:spPr>
        <p:txBody>
          <a:bodyPr/>
          <a:lstStyle/>
          <a:p>
            <a:r>
              <a:rPr lang="sv-SE" sz="2800" dirty="0"/>
              <a:t>Write netlist</a:t>
            </a:r>
          </a:p>
        </p:txBody>
      </p:sp>
      <p:sp>
        <p:nvSpPr>
          <p:cNvPr id="6" name="矩形 5">
            <a:extLst>
              <a:ext uri="{FF2B5EF4-FFF2-40B4-BE49-F238E27FC236}">
                <a16:creationId xmlns:a16="http://schemas.microsoft.com/office/drawing/2014/main" id="{111C5CFE-B53A-5428-F6AE-E5AF46B6B8B4}"/>
              </a:ext>
            </a:extLst>
          </p:cNvPr>
          <p:cNvSpPr/>
          <p:nvPr/>
        </p:nvSpPr>
        <p:spPr>
          <a:xfrm>
            <a:off x="3489434" y="2767546"/>
            <a:ext cx="483476" cy="36933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AF16AF0E-579D-1012-8351-1D43E5D583E7}"/>
              </a:ext>
            </a:extLst>
          </p:cNvPr>
          <p:cNvSpPr txBox="1"/>
          <p:nvPr/>
        </p:nvSpPr>
        <p:spPr>
          <a:xfrm>
            <a:off x="7492023" y="2843444"/>
            <a:ext cx="2855269" cy="369332"/>
          </a:xfrm>
          <a:prstGeom prst="rect">
            <a:avLst/>
          </a:prstGeom>
          <a:noFill/>
        </p:spPr>
        <p:txBody>
          <a:bodyPr wrap="none" rtlCol="0">
            <a:spAutoFit/>
          </a:bodyPr>
          <a:lstStyle/>
          <a:p>
            <a:r>
              <a:rPr lang="en-US" altLang="zh-CN" dirty="0">
                <a:solidFill>
                  <a:srgbClr val="FF0000"/>
                </a:solidFill>
              </a:rPr>
              <a:t>Similar to </a:t>
            </a:r>
            <a:r>
              <a:rPr lang="en-US" altLang="zh-CN" dirty="0" err="1">
                <a:solidFill>
                  <a:srgbClr val="FF0000"/>
                </a:solidFill>
              </a:rPr>
              <a:t>sdc</a:t>
            </a:r>
            <a:r>
              <a:rPr lang="en-US" altLang="zh-CN" dirty="0">
                <a:solidFill>
                  <a:srgbClr val="FF0000"/>
                </a:solidFill>
              </a:rPr>
              <a:t>, constraints</a:t>
            </a:r>
            <a:endParaRPr lang="zh-CN" altLang="en-US" dirty="0">
              <a:solidFill>
                <a:srgbClr val="FF0000"/>
              </a:solidFill>
            </a:endParaRPr>
          </a:p>
        </p:txBody>
      </p:sp>
      <p:sp>
        <p:nvSpPr>
          <p:cNvPr id="8" name="矩形 7">
            <a:extLst>
              <a:ext uri="{FF2B5EF4-FFF2-40B4-BE49-F238E27FC236}">
                <a16:creationId xmlns:a16="http://schemas.microsoft.com/office/drawing/2014/main" id="{AB351DC0-7CFD-5AEC-F7D9-BB93417E22D8}"/>
              </a:ext>
            </a:extLst>
          </p:cNvPr>
          <p:cNvSpPr/>
          <p:nvPr/>
        </p:nvSpPr>
        <p:spPr>
          <a:xfrm>
            <a:off x="4529958" y="3106501"/>
            <a:ext cx="483477" cy="32249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A925D7D2-E15A-6D7B-58CB-179BFB91A2C3}"/>
              </a:ext>
            </a:extLst>
          </p:cNvPr>
          <p:cNvSpPr txBox="1"/>
          <p:nvPr/>
        </p:nvSpPr>
        <p:spPr>
          <a:xfrm>
            <a:off x="5267987" y="3083084"/>
            <a:ext cx="1242648" cy="369332"/>
          </a:xfrm>
          <a:prstGeom prst="rect">
            <a:avLst/>
          </a:prstGeom>
          <a:noFill/>
        </p:spPr>
        <p:txBody>
          <a:bodyPr wrap="none" rtlCol="0">
            <a:spAutoFit/>
          </a:bodyPr>
          <a:lstStyle/>
          <a:p>
            <a:r>
              <a:rPr lang="en-US" altLang="zh-CN" dirty="0">
                <a:solidFill>
                  <a:srgbClr val="FF0000"/>
                </a:solidFill>
              </a:rPr>
              <a:t>sequential</a:t>
            </a:r>
            <a:endParaRPr lang="zh-CN" altLang="en-US" dirty="0">
              <a:solidFill>
                <a:srgbClr val="FF0000"/>
              </a:solidFill>
            </a:endParaRPr>
          </a:p>
        </p:txBody>
      </p:sp>
    </p:spTree>
    <p:extLst>
      <p:ext uri="{BB962C8B-B14F-4D97-AF65-F5344CB8AC3E}">
        <p14:creationId xmlns:p14="http://schemas.microsoft.com/office/powerpoint/2010/main" val="3510841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9E31A73-0B9C-1F73-8E9F-A7CC46273110}"/>
              </a:ext>
            </a:extLst>
          </p:cNvPr>
          <p:cNvSpPr>
            <a:spLocks noGrp="1"/>
          </p:cNvSpPr>
          <p:nvPr>
            <p:ph type="title"/>
          </p:nvPr>
        </p:nvSpPr>
        <p:spPr>
          <a:xfrm>
            <a:off x="1006183" y="1188861"/>
            <a:ext cx="3562021" cy="568412"/>
          </a:xfrm>
        </p:spPr>
        <p:txBody>
          <a:bodyPr/>
          <a:lstStyle/>
          <a:p>
            <a:r>
              <a:rPr lang="sv-SE" sz="2800" dirty="0"/>
              <a:t>Outcome:</a:t>
            </a:r>
          </a:p>
        </p:txBody>
      </p:sp>
      <p:graphicFrame>
        <p:nvGraphicFramePr>
          <p:cNvPr id="9" name="表格 8">
            <a:extLst>
              <a:ext uri="{FF2B5EF4-FFF2-40B4-BE49-F238E27FC236}">
                <a16:creationId xmlns:a16="http://schemas.microsoft.com/office/drawing/2014/main" id="{D9D14598-50CD-0EA5-1140-D2281A715ADB}"/>
              </a:ext>
            </a:extLst>
          </p:cNvPr>
          <p:cNvGraphicFramePr>
            <a:graphicFrameLocks noGrp="1"/>
          </p:cNvGraphicFramePr>
          <p:nvPr>
            <p:extLst>
              <p:ext uri="{D42A27DB-BD31-4B8C-83A1-F6EECF244321}">
                <p14:modId xmlns:p14="http://schemas.microsoft.com/office/powerpoint/2010/main" val="3324705639"/>
              </p:ext>
            </p:extLst>
          </p:nvPr>
        </p:nvGraphicFramePr>
        <p:xfrm>
          <a:off x="2031999" y="2884796"/>
          <a:ext cx="8530896" cy="1367964"/>
        </p:xfrm>
        <a:graphic>
          <a:graphicData uri="http://schemas.openxmlformats.org/drawingml/2006/table">
            <a:tbl>
              <a:tblPr firstRow="1" bandRow="1">
                <a:tableStyleId>{5C22544A-7EE6-4342-B048-85BDC9FD1C3A}</a:tableStyleId>
              </a:tblPr>
              <a:tblGrid>
                <a:gridCol w="1421816">
                  <a:extLst>
                    <a:ext uri="{9D8B030D-6E8A-4147-A177-3AD203B41FA5}">
                      <a16:colId xmlns:a16="http://schemas.microsoft.com/office/drawing/2014/main" val="3489556807"/>
                    </a:ext>
                  </a:extLst>
                </a:gridCol>
                <a:gridCol w="1421816">
                  <a:extLst>
                    <a:ext uri="{9D8B030D-6E8A-4147-A177-3AD203B41FA5}">
                      <a16:colId xmlns:a16="http://schemas.microsoft.com/office/drawing/2014/main" val="3148567817"/>
                    </a:ext>
                  </a:extLst>
                </a:gridCol>
                <a:gridCol w="1421816">
                  <a:extLst>
                    <a:ext uri="{9D8B030D-6E8A-4147-A177-3AD203B41FA5}">
                      <a16:colId xmlns:a16="http://schemas.microsoft.com/office/drawing/2014/main" val="1320740292"/>
                    </a:ext>
                  </a:extLst>
                </a:gridCol>
                <a:gridCol w="1421816">
                  <a:extLst>
                    <a:ext uri="{9D8B030D-6E8A-4147-A177-3AD203B41FA5}">
                      <a16:colId xmlns:a16="http://schemas.microsoft.com/office/drawing/2014/main" val="4153504199"/>
                    </a:ext>
                  </a:extLst>
                </a:gridCol>
                <a:gridCol w="1421816">
                  <a:extLst>
                    <a:ext uri="{9D8B030D-6E8A-4147-A177-3AD203B41FA5}">
                      <a16:colId xmlns:a16="http://schemas.microsoft.com/office/drawing/2014/main" val="3805260427"/>
                    </a:ext>
                  </a:extLst>
                </a:gridCol>
                <a:gridCol w="1421816">
                  <a:extLst>
                    <a:ext uri="{9D8B030D-6E8A-4147-A177-3AD203B41FA5}">
                      <a16:colId xmlns:a16="http://schemas.microsoft.com/office/drawing/2014/main" val="2009326396"/>
                    </a:ext>
                  </a:extLst>
                </a:gridCol>
              </a:tblGrid>
              <a:tr h="683982">
                <a:tc>
                  <a:txBody>
                    <a:bodyPr/>
                    <a:lstStyle/>
                    <a:p>
                      <a:r>
                        <a:rPr lang="en-US" altLang="zh-CN" dirty="0" err="1"/>
                        <a:t>Clk</a:t>
                      </a:r>
                      <a:r>
                        <a:rPr lang="en-US" altLang="zh-CN" dirty="0"/>
                        <a:t> period</a:t>
                      </a:r>
                      <a:endParaRPr lang="zh-CN" altLang="en-US" dirty="0"/>
                    </a:p>
                  </a:txBody>
                  <a:tcPr/>
                </a:tc>
                <a:tc>
                  <a:txBody>
                    <a:bodyPr/>
                    <a:lstStyle/>
                    <a:p>
                      <a:r>
                        <a:rPr lang="en-US" altLang="zh-CN" dirty="0"/>
                        <a:t>60</a:t>
                      </a:r>
                      <a:endParaRPr lang="zh-CN" altLang="en-US" dirty="0"/>
                    </a:p>
                  </a:txBody>
                  <a:tcPr/>
                </a:tc>
                <a:tc>
                  <a:txBody>
                    <a:bodyPr/>
                    <a:lstStyle/>
                    <a:p>
                      <a:r>
                        <a:rPr lang="en-US" altLang="zh-CN" dirty="0"/>
                        <a:t>50</a:t>
                      </a:r>
                      <a:endParaRPr lang="zh-CN" altLang="en-US" dirty="0"/>
                    </a:p>
                  </a:txBody>
                  <a:tcPr/>
                </a:tc>
                <a:tc>
                  <a:txBody>
                    <a:bodyPr/>
                    <a:lstStyle/>
                    <a:p>
                      <a:r>
                        <a:rPr lang="en-US" altLang="zh-CN" dirty="0"/>
                        <a:t>40</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extLst>
                  <a:ext uri="{0D108BD9-81ED-4DB2-BD59-A6C34878D82A}">
                    <a16:rowId xmlns:a16="http://schemas.microsoft.com/office/drawing/2014/main" val="2108790509"/>
                  </a:ext>
                </a:extLst>
              </a:tr>
              <a:tr h="683982">
                <a:tc>
                  <a:txBody>
                    <a:bodyPr/>
                    <a:lstStyle/>
                    <a:p>
                      <a:r>
                        <a:rPr lang="en-US" altLang="zh-CN" dirty="0"/>
                        <a:t>slack</a:t>
                      </a:r>
                      <a:endParaRPr lang="zh-CN" altLang="en-US" dirty="0"/>
                    </a:p>
                  </a:txBody>
                  <a:tcPr/>
                </a:tc>
                <a:tc>
                  <a:txBody>
                    <a:bodyPr/>
                    <a:lstStyle/>
                    <a:p>
                      <a:r>
                        <a:rPr lang="en-US" altLang="zh-CN" dirty="0"/>
                        <a:t>46.46</a:t>
                      </a:r>
                      <a:endParaRPr lang="zh-CN" altLang="en-US" dirty="0"/>
                    </a:p>
                  </a:txBody>
                  <a:tcPr/>
                </a:tc>
                <a:tc>
                  <a:txBody>
                    <a:bodyPr/>
                    <a:lstStyle/>
                    <a:p>
                      <a:r>
                        <a:rPr lang="en-US" altLang="zh-CN" dirty="0"/>
                        <a:t>36.39</a:t>
                      </a:r>
                      <a:endParaRPr lang="zh-CN" altLang="en-US" dirty="0"/>
                    </a:p>
                  </a:txBody>
                  <a:tcPr/>
                </a:tc>
                <a:tc>
                  <a:txBody>
                    <a:bodyPr/>
                    <a:lstStyle/>
                    <a:p>
                      <a:r>
                        <a:rPr lang="en-US" altLang="zh-CN" dirty="0"/>
                        <a:t>26.39</a:t>
                      </a:r>
                      <a:endParaRPr lang="zh-CN" altLang="en-US" dirty="0"/>
                    </a:p>
                  </a:txBody>
                  <a:tcPr/>
                </a:tc>
                <a:tc>
                  <a:txBody>
                    <a:bodyPr/>
                    <a:lstStyle/>
                    <a:p>
                      <a:r>
                        <a:rPr lang="en-US" altLang="zh-CN" dirty="0"/>
                        <a:t>16.39</a:t>
                      </a:r>
                      <a:endParaRPr lang="zh-CN" altLang="en-US" dirty="0"/>
                    </a:p>
                  </a:txBody>
                  <a:tcPr/>
                </a:tc>
                <a:tc>
                  <a:txBody>
                    <a:bodyPr/>
                    <a:lstStyle/>
                    <a:p>
                      <a:r>
                        <a:rPr lang="en-US" altLang="zh-CN" dirty="0"/>
                        <a:t>6.23</a:t>
                      </a:r>
                      <a:endParaRPr lang="zh-CN" altLang="en-US" dirty="0"/>
                    </a:p>
                  </a:txBody>
                  <a:tcPr/>
                </a:tc>
                <a:extLst>
                  <a:ext uri="{0D108BD9-81ED-4DB2-BD59-A6C34878D82A}">
                    <a16:rowId xmlns:a16="http://schemas.microsoft.com/office/drawing/2014/main" val="2218085386"/>
                  </a:ext>
                </a:extLst>
              </a:tr>
            </a:tbl>
          </a:graphicData>
        </a:graphic>
      </p:graphicFrame>
      <p:sp>
        <p:nvSpPr>
          <p:cNvPr id="11" name="Title 1">
            <a:extLst>
              <a:ext uri="{FF2B5EF4-FFF2-40B4-BE49-F238E27FC236}">
                <a16:creationId xmlns:a16="http://schemas.microsoft.com/office/drawing/2014/main" id="{7B0FFB9A-B595-06E7-5666-F54BDB7D9881}"/>
              </a:ext>
            </a:extLst>
          </p:cNvPr>
          <p:cNvSpPr txBox="1">
            <a:spLocks/>
          </p:cNvSpPr>
          <p:nvPr/>
        </p:nvSpPr>
        <p:spPr>
          <a:xfrm>
            <a:off x="1006182" y="2036829"/>
            <a:ext cx="3562021" cy="568412"/>
          </a:xfrm>
          <a:prstGeom prst="rect">
            <a:avLst/>
          </a:prstGeom>
        </p:spPr>
        <p:txBody>
          <a:bodyPr vert="horz" lIns="91440" tIns="108000" rIns="91440" bIns="45720" rtlCol="0" anchor="t">
            <a:noAutofit/>
          </a:bodyPr>
          <a:lstStyle>
            <a:lvl1pPr algn="l" defTabSz="914400" rtl="0" eaLnBrk="1" latinLnBrk="0" hangingPunct="1">
              <a:lnSpc>
                <a:spcPct val="80000"/>
              </a:lnSpc>
              <a:spcBef>
                <a:spcPct val="0"/>
              </a:spcBef>
              <a:buNone/>
              <a:defRPr sz="3600" b="1" kern="1200">
                <a:solidFill>
                  <a:schemeClr val="tx2"/>
                </a:solidFill>
                <a:latin typeface="+mj-lt"/>
                <a:ea typeface="+mj-ea"/>
                <a:cs typeface="+mj-cs"/>
              </a:defRPr>
            </a:lvl1pPr>
          </a:lstStyle>
          <a:p>
            <a:r>
              <a:rPr lang="sv-SE" sz="2800" dirty="0"/>
              <a:t>timing</a:t>
            </a:r>
          </a:p>
        </p:txBody>
      </p:sp>
    </p:spTree>
    <p:extLst>
      <p:ext uri="{BB962C8B-B14F-4D97-AF65-F5344CB8AC3E}">
        <p14:creationId xmlns:p14="http://schemas.microsoft.com/office/powerpoint/2010/main" val="3408202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9E31A73-0B9C-1F73-8E9F-A7CC46273110}"/>
              </a:ext>
            </a:extLst>
          </p:cNvPr>
          <p:cNvSpPr>
            <a:spLocks noGrp="1"/>
          </p:cNvSpPr>
          <p:nvPr>
            <p:ph type="title"/>
          </p:nvPr>
        </p:nvSpPr>
        <p:spPr>
          <a:xfrm>
            <a:off x="1006183" y="1188861"/>
            <a:ext cx="3562021" cy="568412"/>
          </a:xfrm>
        </p:spPr>
        <p:txBody>
          <a:bodyPr/>
          <a:lstStyle/>
          <a:p>
            <a:r>
              <a:rPr lang="sv-SE" sz="2800" dirty="0"/>
              <a:t>Outcome:</a:t>
            </a:r>
          </a:p>
        </p:txBody>
      </p:sp>
      <p:graphicFrame>
        <p:nvGraphicFramePr>
          <p:cNvPr id="9" name="表格 8">
            <a:extLst>
              <a:ext uri="{FF2B5EF4-FFF2-40B4-BE49-F238E27FC236}">
                <a16:creationId xmlns:a16="http://schemas.microsoft.com/office/drawing/2014/main" id="{D9D14598-50CD-0EA5-1140-D2281A715ADB}"/>
              </a:ext>
            </a:extLst>
          </p:cNvPr>
          <p:cNvGraphicFramePr>
            <a:graphicFrameLocks noGrp="1"/>
          </p:cNvGraphicFramePr>
          <p:nvPr>
            <p:extLst>
              <p:ext uri="{D42A27DB-BD31-4B8C-83A1-F6EECF244321}">
                <p14:modId xmlns:p14="http://schemas.microsoft.com/office/powerpoint/2010/main" val="3042432077"/>
              </p:ext>
            </p:extLst>
          </p:nvPr>
        </p:nvGraphicFramePr>
        <p:xfrm>
          <a:off x="2031999" y="2961792"/>
          <a:ext cx="8783148" cy="1182845"/>
        </p:xfrm>
        <a:graphic>
          <a:graphicData uri="http://schemas.openxmlformats.org/drawingml/2006/table">
            <a:tbl>
              <a:tblPr firstRow="1" bandRow="1">
                <a:tableStyleId>{5C22544A-7EE6-4342-B048-85BDC9FD1C3A}</a:tableStyleId>
              </a:tblPr>
              <a:tblGrid>
                <a:gridCol w="1463858">
                  <a:extLst>
                    <a:ext uri="{9D8B030D-6E8A-4147-A177-3AD203B41FA5}">
                      <a16:colId xmlns:a16="http://schemas.microsoft.com/office/drawing/2014/main" val="3489556807"/>
                    </a:ext>
                  </a:extLst>
                </a:gridCol>
                <a:gridCol w="1463858">
                  <a:extLst>
                    <a:ext uri="{9D8B030D-6E8A-4147-A177-3AD203B41FA5}">
                      <a16:colId xmlns:a16="http://schemas.microsoft.com/office/drawing/2014/main" val="3148567817"/>
                    </a:ext>
                  </a:extLst>
                </a:gridCol>
                <a:gridCol w="1577719">
                  <a:extLst>
                    <a:ext uri="{9D8B030D-6E8A-4147-A177-3AD203B41FA5}">
                      <a16:colId xmlns:a16="http://schemas.microsoft.com/office/drawing/2014/main" val="1320740292"/>
                    </a:ext>
                  </a:extLst>
                </a:gridCol>
                <a:gridCol w="1349997">
                  <a:extLst>
                    <a:ext uri="{9D8B030D-6E8A-4147-A177-3AD203B41FA5}">
                      <a16:colId xmlns:a16="http://schemas.microsoft.com/office/drawing/2014/main" val="4153504199"/>
                    </a:ext>
                  </a:extLst>
                </a:gridCol>
                <a:gridCol w="1463858">
                  <a:extLst>
                    <a:ext uri="{9D8B030D-6E8A-4147-A177-3AD203B41FA5}">
                      <a16:colId xmlns:a16="http://schemas.microsoft.com/office/drawing/2014/main" val="3805260427"/>
                    </a:ext>
                  </a:extLst>
                </a:gridCol>
                <a:gridCol w="1463858">
                  <a:extLst>
                    <a:ext uri="{9D8B030D-6E8A-4147-A177-3AD203B41FA5}">
                      <a16:colId xmlns:a16="http://schemas.microsoft.com/office/drawing/2014/main" val="2009326396"/>
                    </a:ext>
                  </a:extLst>
                </a:gridCol>
              </a:tblGrid>
              <a:tr h="0">
                <a:tc>
                  <a:txBody>
                    <a:bodyPr/>
                    <a:lstStyle/>
                    <a:p>
                      <a:r>
                        <a:rPr lang="en-US" altLang="zh-CN" dirty="0" err="1"/>
                        <a:t>Clk</a:t>
                      </a:r>
                      <a:r>
                        <a:rPr lang="en-US" altLang="zh-CN" dirty="0"/>
                        <a:t> period</a:t>
                      </a:r>
                      <a:endParaRPr lang="zh-CN" altLang="en-US" dirty="0"/>
                    </a:p>
                  </a:txBody>
                  <a:tcPr/>
                </a:tc>
                <a:tc>
                  <a:txBody>
                    <a:bodyPr/>
                    <a:lstStyle/>
                    <a:p>
                      <a:r>
                        <a:rPr lang="en-US" altLang="zh-CN" dirty="0"/>
                        <a:t>60</a:t>
                      </a:r>
                      <a:endParaRPr lang="zh-CN" altLang="en-US" dirty="0"/>
                    </a:p>
                  </a:txBody>
                  <a:tcPr/>
                </a:tc>
                <a:tc>
                  <a:txBody>
                    <a:bodyPr/>
                    <a:lstStyle/>
                    <a:p>
                      <a:r>
                        <a:rPr lang="en-US" altLang="zh-CN" dirty="0"/>
                        <a:t>50</a:t>
                      </a:r>
                      <a:endParaRPr lang="zh-CN" altLang="en-US" dirty="0"/>
                    </a:p>
                  </a:txBody>
                  <a:tcPr/>
                </a:tc>
                <a:tc>
                  <a:txBody>
                    <a:bodyPr/>
                    <a:lstStyle/>
                    <a:p>
                      <a:r>
                        <a:rPr lang="en-US" altLang="zh-CN" dirty="0"/>
                        <a:t>40</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extLst>
                  <a:ext uri="{0D108BD9-81ED-4DB2-BD59-A6C34878D82A}">
                    <a16:rowId xmlns:a16="http://schemas.microsoft.com/office/drawing/2014/main" val="2108790509"/>
                  </a:ext>
                </a:extLst>
              </a:tr>
              <a:tr h="817085">
                <a:tc>
                  <a:txBody>
                    <a:bodyPr/>
                    <a:lstStyle/>
                    <a:p>
                      <a:r>
                        <a:rPr lang="en-US" altLang="zh-CN" dirty="0"/>
                        <a:t>Total power</a:t>
                      </a:r>
                    </a:p>
                    <a:p>
                      <a:r>
                        <a:rPr lang="en-US" altLang="zh-CN" dirty="0" err="1"/>
                        <a:t>mW</a:t>
                      </a:r>
                      <a:endParaRPr lang="zh-CN" altLang="en-US" dirty="0"/>
                    </a:p>
                  </a:txBody>
                  <a:tcPr/>
                </a:tc>
                <a:tc>
                  <a:txBody>
                    <a:bodyPr/>
                    <a:lstStyle/>
                    <a:p>
                      <a:r>
                        <a:rPr lang="en-US" altLang="zh-CN" dirty="0"/>
                        <a:t>24.4621</a:t>
                      </a:r>
                      <a:endParaRPr lang="zh-CN" altLang="en-US" dirty="0"/>
                    </a:p>
                  </a:txBody>
                  <a:tcPr/>
                </a:tc>
                <a:tc>
                  <a:txBody>
                    <a:bodyPr/>
                    <a:lstStyle/>
                    <a:p>
                      <a:r>
                        <a:rPr lang="en-US" altLang="zh-CN" dirty="0"/>
                        <a:t>25.4320 </a:t>
                      </a:r>
                      <a:endParaRPr lang="zh-CN" altLang="en-US" dirty="0"/>
                    </a:p>
                  </a:txBody>
                  <a:tcPr/>
                </a:tc>
                <a:tc>
                  <a:txBody>
                    <a:bodyPr/>
                    <a:lstStyle/>
                    <a:p>
                      <a:r>
                        <a:rPr lang="en-US" altLang="zh-CN" dirty="0"/>
                        <a:t>30.4066 </a:t>
                      </a:r>
                      <a:endParaRPr lang="zh-CN" altLang="en-US" dirty="0"/>
                    </a:p>
                  </a:txBody>
                  <a:tcPr/>
                </a:tc>
                <a:tc>
                  <a:txBody>
                    <a:bodyPr/>
                    <a:lstStyle/>
                    <a:p>
                      <a:r>
                        <a:rPr lang="en-US" altLang="zh-CN" dirty="0"/>
                        <a:t>30.3686</a:t>
                      </a:r>
                      <a:endParaRPr lang="zh-CN" altLang="en-US" dirty="0"/>
                    </a:p>
                  </a:txBody>
                  <a:tcPr/>
                </a:tc>
                <a:tc>
                  <a:txBody>
                    <a:bodyPr/>
                    <a:lstStyle/>
                    <a:p>
                      <a:r>
                        <a:rPr lang="en-US" altLang="zh-CN" dirty="0"/>
                        <a:t>31.2034</a:t>
                      </a:r>
                      <a:endParaRPr lang="zh-CN" altLang="en-US" dirty="0"/>
                    </a:p>
                  </a:txBody>
                  <a:tcPr/>
                </a:tc>
                <a:extLst>
                  <a:ext uri="{0D108BD9-81ED-4DB2-BD59-A6C34878D82A}">
                    <a16:rowId xmlns:a16="http://schemas.microsoft.com/office/drawing/2014/main" val="2218085386"/>
                  </a:ext>
                </a:extLst>
              </a:tr>
            </a:tbl>
          </a:graphicData>
        </a:graphic>
      </p:graphicFrame>
      <p:sp>
        <p:nvSpPr>
          <p:cNvPr id="11" name="Title 1">
            <a:extLst>
              <a:ext uri="{FF2B5EF4-FFF2-40B4-BE49-F238E27FC236}">
                <a16:creationId xmlns:a16="http://schemas.microsoft.com/office/drawing/2014/main" id="{7B0FFB9A-B595-06E7-5666-F54BDB7D9881}"/>
              </a:ext>
            </a:extLst>
          </p:cNvPr>
          <p:cNvSpPr txBox="1">
            <a:spLocks/>
          </p:cNvSpPr>
          <p:nvPr/>
        </p:nvSpPr>
        <p:spPr>
          <a:xfrm>
            <a:off x="1006182" y="2036829"/>
            <a:ext cx="3562021" cy="568412"/>
          </a:xfrm>
          <a:prstGeom prst="rect">
            <a:avLst/>
          </a:prstGeom>
        </p:spPr>
        <p:txBody>
          <a:bodyPr vert="horz" lIns="91440" tIns="108000" rIns="91440" bIns="45720" rtlCol="0" anchor="t">
            <a:noAutofit/>
          </a:bodyPr>
          <a:lstStyle>
            <a:lvl1pPr algn="l" defTabSz="914400" rtl="0" eaLnBrk="1" latinLnBrk="0" hangingPunct="1">
              <a:lnSpc>
                <a:spcPct val="80000"/>
              </a:lnSpc>
              <a:spcBef>
                <a:spcPct val="0"/>
              </a:spcBef>
              <a:buNone/>
              <a:defRPr sz="3600" b="1" kern="1200">
                <a:solidFill>
                  <a:schemeClr val="tx2"/>
                </a:solidFill>
                <a:latin typeface="+mj-lt"/>
                <a:ea typeface="+mj-ea"/>
                <a:cs typeface="+mj-cs"/>
              </a:defRPr>
            </a:lvl1pPr>
          </a:lstStyle>
          <a:p>
            <a:r>
              <a:rPr lang="sv-SE" sz="2800" dirty="0"/>
              <a:t>power</a:t>
            </a:r>
          </a:p>
        </p:txBody>
      </p:sp>
    </p:spTree>
    <p:extLst>
      <p:ext uri="{BB962C8B-B14F-4D97-AF65-F5344CB8AC3E}">
        <p14:creationId xmlns:p14="http://schemas.microsoft.com/office/powerpoint/2010/main" val="947288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9E31A73-0B9C-1F73-8E9F-A7CC46273110}"/>
              </a:ext>
            </a:extLst>
          </p:cNvPr>
          <p:cNvSpPr>
            <a:spLocks noGrp="1"/>
          </p:cNvSpPr>
          <p:nvPr>
            <p:ph type="title"/>
          </p:nvPr>
        </p:nvSpPr>
        <p:spPr>
          <a:xfrm>
            <a:off x="1006183" y="1188861"/>
            <a:ext cx="3562021" cy="568412"/>
          </a:xfrm>
        </p:spPr>
        <p:txBody>
          <a:bodyPr/>
          <a:lstStyle/>
          <a:p>
            <a:r>
              <a:rPr lang="sv-SE" sz="2800" dirty="0"/>
              <a:t>Outcome:</a:t>
            </a:r>
          </a:p>
        </p:txBody>
      </p:sp>
      <p:graphicFrame>
        <p:nvGraphicFramePr>
          <p:cNvPr id="9" name="表格 8">
            <a:extLst>
              <a:ext uri="{FF2B5EF4-FFF2-40B4-BE49-F238E27FC236}">
                <a16:creationId xmlns:a16="http://schemas.microsoft.com/office/drawing/2014/main" id="{D9D14598-50CD-0EA5-1140-D2281A715ADB}"/>
              </a:ext>
            </a:extLst>
          </p:cNvPr>
          <p:cNvGraphicFramePr>
            <a:graphicFrameLocks noGrp="1"/>
          </p:cNvGraphicFramePr>
          <p:nvPr>
            <p:extLst>
              <p:ext uri="{D42A27DB-BD31-4B8C-83A1-F6EECF244321}">
                <p14:modId xmlns:p14="http://schemas.microsoft.com/office/powerpoint/2010/main" val="480575068"/>
              </p:ext>
            </p:extLst>
          </p:nvPr>
        </p:nvGraphicFramePr>
        <p:xfrm>
          <a:off x="341588" y="2837577"/>
          <a:ext cx="11387958" cy="1182845"/>
        </p:xfrm>
        <a:graphic>
          <a:graphicData uri="http://schemas.openxmlformats.org/drawingml/2006/table">
            <a:tbl>
              <a:tblPr firstRow="1" bandRow="1">
                <a:tableStyleId>{5C22544A-7EE6-4342-B048-85BDC9FD1C3A}</a:tableStyleId>
              </a:tblPr>
              <a:tblGrid>
                <a:gridCol w="1897993">
                  <a:extLst>
                    <a:ext uri="{9D8B030D-6E8A-4147-A177-3AD203B41FA5}">
                      <a16:colId xmlns:a16="http://schemas.microsoft.com/office/drawing/2014/main" val="3489556807"/>
                    </a:ext>
                  </a:extLst>
                </a:gridCol>
                <a:gridCol w="2090391">
                  <a:extLst>
                    <a:ext uri="{9D8B030D-6E8A-4147-A177-3AD203B41FA5}">
                      <a16:colId xmlns:a16="http://schemas.microsoft.com/office/drawing/2014/main" val="3148567817"/>
                    </a:ext>
                  </a:extLst>
                </a:gridCol>
                <a:gridCol w="1923994">
                  <a:extLst>
                    <a:ext uri="{9D8B030D-6E8A-4147-A177-3AD203B41FA5}">
                      <a16:colId xmlns:a16="http://schemas.microsoft.com/office/drawing/2014/main" val="1320740292"/>
                    </a:ext>
                  </a:extLst>
                </a:gridCol>
                <a:gridCol w="1934393">
                  <a:extLst>
                    <a:ext uri="{9D8B030D-6E8A-4147-A177-3AD203B41FA5}">
                      <a16:colId xmlns:a16="http://schemas.microsoft.com/office/drawing/2014/main" val="4153504199"/>
                    </a:ext>
                  </a:extLst>
                </a:gridCol>
                <a:gridCol w="1955193">
                  <a:extLst>
                    <a:ext uri="{9D8B030D-6E8A-4147-A177-3AD203B41FA5}">
                      <a16:colId xmlns:a16="http://schemas.microsoft.com/office/drawing/2014/main" val="3805260427"/>
                    </a:ext>
                  </a:extLst>
                </a:gridCol>
                <a:gridCol w="1585994">
                  <a:extLst>
                    <a:ext uri="{9D8B030D-6E8A-4147-A177-3AD203B41FA5}">
                      <a16:colId xmlns:a16="http://schemas.microsoft.com/office/drawing/2014/main" val="2009326396"/>
                    </a:ext>
                  </a:extLst>
                </a:gridCol>
              </a:tblGrid>
              <a:tr h="0">
                <a:tc>
                  <a:txBody>
                    <a:bodyPr/>
                    <a:lstStyle/>
                    <a:p>
                      <a:r>
                        <a:rPr lang="en-US" altLang="zh-CN" dirty="0" err="1"/>
                        <a:t>Clk</a:t>
                      </a:r>
                      <a:r>
                        <a:rPr lang="en-US" altLang="zh-CN" dirty="0"/>
                        <a:t> period</a:t>
                      </a:r>
                      <a:endParaRPr lang="zh-CN" altLang="en-US" dirty="0"/>
                    </a:p>
                  </a:txBody>
                  <a:tcPr/>
                </a:tc>
                <a:tc>
                  <a:txBody>
                    <a:bodyPr/>
                    <a:lstStyle/>
                    <a:p>
                      <a:r>
                        <a:rPr lang="en-US" altLang="zh-CN" dirty="0"/>
                        <a:t>60</a:t>
                      </a:r>
                      <a:endParaRPr lang="zh-CN" altLang="en-US" dirty="0"/>
                    </a:p>
                  </a:txBody>
                  <a:tcPr/>
                </a:tc>
                <a:tc>
                  <a:txBody>
                    <a:bodyPr/>
                    <a:lstStyle/>
                    <a:p>
                      <a:r>
                        <a:rPr lang="en-US" altLang="zh-CN" dirty="0"/>
                        <a:t>50</a:t>
                      </a:r>
                      <a:endParaRPr lang="zh-CN" altLang="en-US" dirty="0"/>
                    </a:p>
                  </a:txBody>
                  <a:tcPr/>
                </a:tc>
                <a:tc>
                  <a:txBody>
                    <a:bodyPr/>
                    <a:lstStyle/>
                    <a:p>
                      <a:r>
                        <a:rPr lang="en-US" altLang="zh-CN" dirty="0"/>
                        <a:t>40</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extLst>
                  <a:ext uri="{0D108BD9-81ED-4DB2-BD59-A6C34878D82A}">
                    <a16:rowId xmlns:a16="http://schemas.microsoft.com/office/drawing/2014/main" val="2108790509"/>
                  </a:ext>
                </a:extLst>
              </a:tr>
              <a:tr h="817085">
                <a:tc>
                  <a:txBody>
                    <a:bodyPr/>
                    <a:lstStyle/>
                    <a:p>
                      <a:r>
                        <a:rPr lang="en-US" altLang="zh-CN" dirty="0"/>
                        <a:t>Total cell area</a:t>
                      </a:r>
                      <a:endParaRPr lang="zh-CN" altLang="en-US" dirty="0"/>
                    </a:p>
                  </a:txBody>
                  <a:tcPr/>
                </a:tc>
                <a:tc>
                  <a:txBody>
                    <a:bodyPr/>
                    <a:lstStyle/>
                    <a:p>
                      <a:r>
                        <a:rPr lang="en-US" altLang="zh-CN" dirty="0"/>
                        <a:t>3441040.282077</a:t>
                      </a:r>
                      <a:endParaRPr lang="zh-CN" altLang="en-US" dirty="0"/>
                    </a:p>
                  </a:txBody>
                  <a:tcPr/>
                </a:tc>
                <a:tc>
                  <a:txBody>
                    <a:bodyPr/>
                    <a:lstStyle/>
                    <a:p>
                      <a:r>
                        <a:rPr lang="en-US" altLang="zh-CN" dirty="0"/>
                        <a:t>3441040.282081 </a:t>
                      </a:r>
                      <a:endParaRPr lang="zh-CN" altLang="en-US" dirty="0"/>
                    </a:p>
                  </a:txBody>
                  <a:tcPr/>
                </a:tc>
                <a:tc>
                  <a:txBody>
                    <a:bodyPr/>
                    <a:lstStyle/>
                    <a:p>
                      <a:r>
                        <a:rPr lang="en-US" altLang="zh-CN" dirty="0"/>
                        <a:t>3440950.771680</a:t>
                      </a:r>
                      <a:endParaRPr lang="zh-CN" altLang="en-US" dirty="0"/>
                    </a:p>
                  </a:txBody>
                  <a:tcPr/>
                </a:tc>
                <a:tc>
                  <a:txBody>
                    <a:bodyPr/>
                    <a:lstStyle/>
                    <a:p>
                      <a:r>
                        <a:rPr lang="en-US" altLang="zh-CN" dirty="0"/>
                        <a:t>3440950.771680</a:t>
                      </a:r>
                      <a:endParaRPr lang="zh-CN" altLang="en-US" dirty="0"/>
                    </a:p>
                  </a:txBody>
                  <a:tcPr/>
                </a:tc>
                <a:tc>
                  <a:txBody>
                    <a:bodyPr/>
                    <a:lstStyle/>
                    <a:p>
                      <a:r>
                        <a:rPr lang="en-US" altLang="zh-CN" dirty="0"/>
                        <a:t>3440950.77199</a:t>
                      </a:r>
                      <a:endParaRPr lang="zh-CN" altLang="en-US" dirty="0"/>
                    </a:p>
                  </a:txBody>
                  <a:tcPr/>
                </a:tc>
                <a:extLst>
                  <a:ext uri="{0D108BD9-81ED-4DB2-BD59-A6C34878D82A}">
                    <a16:rowId xmlns:a16="http://schemas.microsoft.com/office/drawing/2014/main" val="2218085386"/>
                  </a:ext>
                </a:extLst>
              </a:tr>
            </a:tbl>
          </a:graphicData>
        </a:graphic>
      </p:graphicFrame>
      <p:sp>
        <p:nvSpPr>
          <p:cNvPr id="11" name="Title 1">
            <a:extLst>
              <a:ext uri="{FF2B5EF4-FFF2-40B4-BE49-F238E27FC236}">
                <a16:creationId xmlns:a16="http://schemas.microsoft.com/office/drawing/2014/main" id="{7B0FFB9A-B595-06E7-5666-F54BDB7D9881}"/>
              </a:ext>
            </a:extLst>
          </p:cNvPr>
          <p:cNvSpPr txBox="1">
            <a:spLocks/>
          </p:cNvSpPr>
          <p:nvPr/>
        </p:nvSpPr>
        <p:spPr>
          <a:xfrm>
            <a:off x="1006182" y="2036829"/>
            <a:ext cx="3562021" cy="568412"/>
          </a:xfrm>
          <a:prstGeom prst="rect">
            <a:avLst/>
          </a:prstGeom>
        </p:spPr>
        <p:txBody>
          <a:bodyPr vert="horz" lIns="91440" tIns="108000" rIns="91440" bIns="45720" rtlCol="0" anchor="t">
            <a:noAutofit/>
          </a:bodyPr>
          <a:lstStyle>
            <a:lvl1pPr algn="l" defTabSz="914400" rtl="0" eaLnBrk="1" latinLnBrk="0" hangingPunct="1">
              <a:lnSpc>
                <a:spcPct val="80000"/>
              </a:lnSpc>
              <a:spcBef>
                <a:spcPct val="0"/>
              </a:spcBef>
              <a:buNone/>
              <a:defRPr sz="3600" b="1" kern="1200">
                <a:solidFill>
                  <a:schemeClr val="tx2"/>
                </a:solidFill>
                <a:latin typeface="+mj-lt"/>
                <a:ea typeface="+mj-ea"/>
                <a:cs typeface="+mj-cs"/>
              </a:defRPr>
            </a:lvl1pPr>
          </a:lstStyle>
          <a:p>
            <a:r>
              <a:rPr lang="sv-SE" sz="2800" dirty="0"/>
              <a:t>area</a:t>
            </a:r>
          </a:p>
        </p:txBody>
      </p:sp>
    </p:spTree>
    <p:extLst>
      <p:ext uri="{BB962C8B-B14F-4D97-AF65-F5344CB8AC3E}">
        <p14:creationId xmlns:p14="http://schemas.microsoft.com/office/powerpoint/2010/main" val="153006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9E31A73-0B9C-1F73-8E9F-A7CC46273110}"/>
              </a:ext>
            </a:extLst>
          </p:cNvPr>
          <p:cNvSpPr>
            <a:spLocks noGrp="1"/>
          </p:cNvSpPr>
          <p:nvPr>
            <p:ph type="title"/>
          </p:nvPr>
        </p:nvSpPr>
        <p:spPr>
          <a:xfrm>
            <a:off x="1006183" y="1188861"/>
            <a:ext cx="3562021" cy="568412"/>
          </a:xfrm>
        </p:spPr>
        <p:txBody>
          <a:bodyPr/>
          <a:lstStyle/>
          <a:p>
            <a:r>
              <a:rPr lang="sv-SE" sz="2800" dirty="0"/>
              <a:t>Outcome:</a:t>
            </a:r>
          </a:p>
        </p:txBody>
      </p:sp>
      <p:graphicFrame>
        <p:nvGraphicFramePr>
          <p:cNvPr id="9" name="表格 8">
            <a:extLst>
              <a:ext uri="{FF2B5EF4-FFF2-40B4-BE49-F238E27FC236}">
                <a16:creationId xmlns:a16="http://schemas.microsoft.com/office/drawing/2014/main" id="{D9D14598-50CD-0EA5-1140-D2281A715ADB}"/>
              </a:ext>
            </a:extLst>
          </p:cNvPr>
          <p:cNvGraphicFramePr>
            <a:graphicFrameLocks noGrp="1"/>
          </p:cNvGraphicFramePr>
          <p:nvPr>
            <p:extLst>
              <p:ext uri="{D42A27DB-BD31-4B8C-83A1-F6EECF244321}">
                <p14:modId xmlns:p14="http://schemas.microsoft.com/office/powerpoint/2010/main" val="3525483728"/>
              </p:ext>
            </p:extLst>
          </p:nvPr>
        </p:nvGraphicFramePr>
        <p:xfrm>
          <a:off x="341588" y="2837577"/>
          <a:ext cx="11387958" cy="1182845"/>
        </p:xfrm>
        <a:graphic>
          <a:graphicData uri="http://schemas.openxmlformats.org/drawingml/2006/table">
            <a:tbl>
              <a:tblPr firstRow="1" bandRow="1">
                <a:tableStyleId>{5C22544A-7EE6-4342-B048-85BDC9FD1C3A}</a:tableStyleId>
              </a:tblPr>
              <a:tblGrid>
                <a:gridCol w="1897993">
                  <a:extLst>
                    <a:ext uri="{9D8B030D-6E8A-4147-A177-3AD203B41FA5}">
                      <a16:colId xmlns:a16="http://schemas.microsoft.com/office/drawing/2014/main" val="3489556807"/>
                    </a:ext>
                  </a:extLst>
                </a:gridCol>
                <a:gridCol w="2090391">
                  <a:extLst>
                    <a:ext uri="{9D8B030D-6E8A-4147-A177-3AD203B41FA5}">
                      <a16:colId xmlns:a16="http://schemas.microsoft.com/office/drawing/2014/main" val="3148567817"/>
                    </a:ext>
                  </a:extLst>
                </a:gridCol>
                <a:gridCol w="1923994">
                  <a:extLst>
                    <a:ext uri="{9D8B030D-6E8A-4147-A177-3AD203B41FA5}">
                      <a16:colId xmlns:a16="http://schemas.microsoft.com/office/drawing/2014/main" val="1320740292"/>
                    </a:ext>
                  </a:extLst>
                </a:gridCol>
                <a:gridCol w="1934393">
                  <a:extLst>
                    <a:ext uri="{9D8B030D-6E8A-4147-A177-3AD203B41FA5}">
                      <a16:colId xmlns:a16="http://schemas.microsoft.com/office/drawing/2014/main" val="4153504199"/>
                    </a:ext>
                  </a:extLst>
                </a:gridCol>
                <a:gridCol w="1955193">
                  <a:extLst>
                    <a:ext uri="{9D8B030D-6E8A-4147-A177-3AD203B41FA5}">
                      <a16:colId xmlns:a16="http://schemas.microsoft.com/office/drawing/2014/main" val="3805260427"/>
                    </a:ext>
                  </a:extLst>
                </a:gridCol>
                <a:gridCol w="1585994">
                  <a:extLst>
                    <a:ext uri="{9D8B030D-6E8A-4147-A177-3AD203B41FA5}">
                      <a16:colId xmlns:a16="http://schemas.microsoft.com/office/drawing/2014/main" val="2009326396"/>
                    </a:ext>
                  </a:extLst>
                </a:gridCol>
              </a:tblGrid>
              <a:tr h="0">
                <a:tc>
                  <a:txBody>
                    <a:bodyPr/>
                    <a:lstStyle/>
                    <a:p>
                      <a:r>
                        <a:rPr lang="en-US" altLang="zh-CN" dirty="0" err="1"/>
                        <a:t>Clk</a:t>
                      </a:r>
                      <a:r>
                        <a:rPr lang="en-US" altLang="zh-CN" dirty="0"/>
                        <a:t> period</a:t>
                      </a:r>
                      <a:endParaRPr lang="zh-CN" altLang="en-US" dirty="0"/>
                    </a:p>
                  </a:txBody>
                  <a:tcPr/>
                </a:tc>
                <a:tc>
                  <a:txBody>
                    <a:bodyPr/>
                    <a:lstStyle/>
                    <a:p>
                      <a:r>
                        <a:rPr lang="en-US" altLang="zh-CN" dirty="0"/>
                        <a:t>60</a:t>
                      </a:r>
                      <a:endParaRPr lang="zh-CN" altLang="en-US" dirty="0"/>
                    </a:p>
                  </a:txBody>
                  <a:tcPr/>
                </a:tc>
                <a:tc>
                  <a:txBody>
                    <a:bodyPr/>
                    <a:lstStyle/>
                    <a:p>
                      <a:r>
                        <a:rPr lang="en-US" altLang="zh-CN" dirty="0"/>
                        <a:t>50</a:t>
                      </a:r>
                      <a:endParaRPr lang="zh-CN" altLang="en-US" dirty="0"/>
                    </a:p>
                  </a:txBody>
                  <a:tcPr/>
                </a:tc>
                <a:tc>
                  <a:txBody>
                    <a:bodyPr/>
                    <a:lstStyle/>
                    <a:p>
                      <a:r>
                        <a:rPr lang="en-US" altLang="zh-CN" dirty="0"/>
                        <a:t>40</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extLst>
                  <a:ext uri="{0D108BD9-81ED-4DB2-BD59-A6C34878D82A}">
                    <a16:rowId xmlns:a16="http://schemas.microsoft.com/office/drawing/2014/main" val="2108790509"/>
                  </a:ext>
                </a:extLst>
              </a:tr>
              <a:tr h="817085">
                <a:tc>
                  <a:txBody>
                    <a:bodyPr/>
                    <a:lstStyle/>
                    <a:p>
                      <a:r>
                        <a:rPr lang="en-US" altLang="zh-CN" dirty="0"/>
                        <a:t>cell numbers</a:t>
                      </a:r>
                      <a:endParaRPr lang="zh-CN" altLang="en-US" dirty="0"/>
                    </a:p>
                  </a:txBody>
                  <a:tcPr/>
                </a:tc>
                <a:tc>
                  <a:txBody>
                    <a:bodyPr/>
                    <a:lstStyle/>
                    <a:p>
                      <a:r>
                        <a:rPr lang="en-US" altLang="zh-CN" dirty="0"/>
                        <a:t>16</a:t>
                      </a:r>
                      <a:endParaRPr lang="zh-CN" altLang="en-US" dirty="0"/>
                    </a:p>
                  </a:txBody>
                  <a:tcPr/>
                </a:tc>
                <a:tc>
                  <a:txBody>
                    <a:bodyPr/>
                    <a:lstStyle/>
                    <a:p>
                      <a:r>
                        <a:rPr lang="en-US" altLang="zh-CN" dirty="0"/>
                        <a:t>16</a:t>
                      </a:r>
                      <a:endParaRPr lang="zh-CN" altLang="en-US" dirty="0"/>
                    </a:p>
                  </a:txBody>
                  <a:tcPr/>
                </a:tc>
                <a:tc>
                  <a:txBody>
                    <a:bodyPr/>
                    <a:lstStyle/>
                    <a:p>
                      <a:r>
                        <a:rPr lang="en-US" altLang="zh-CN" dirty="0"/>
                        <a:t>16</a:t>
                      </a:r>
                      <a:endParaRPr lang="zh-CN" altLang="en-US" dirty="0"/>
                    </a:p>
                  </a:txBody>
                  <a:tcPr/>
                </a:tc>
                <a:tc>
                  <a:txBody>
                    <a:bodyPr/>
                    <a:lstStyle/>
                    <a:p>
                      <a:r>
                        <a:rPr lang="en-US" altLang="zh-CN" dirty="0"/>
                        <a:t>16</a:t>
                      </a:r>
                      <a:endParaRPr lang="zh-CN" altLang="en-US" dirty="0"/>
                    </a:p>
                  </a:txBody>
                  <a:tcPr/>
                </a:tc>
                <a:tc>
                  <a:txBody>
                    <a:bodyPr/>
                    <a:lstStyle/>
                    <a:p>
                      <a:r>
                        <a:rPr lang="en-US" altLang="zh-CN" dirty="0"/>
                        <a:t>16</a:t>
                      </a:r>
                      <a:endParaRPr lang="zh-CN" altLang="en-US" dirty="0"/>
                    </a:p>
                  </a:txBody>
                  <a:tcPr/>
                </a:tc>
                <a:extLst>
                  <a:ext uri="{0D108BD9-81ED-4DB2-BD59-A6C34878D82A}">
                    <a16:rowId xmlns:a16="http://schemas.microsoft.com/office/drawing/2014/main" val="2218085386"/>
                  </a:ext>
                </a:extLst>
              </a:tr>
            </a:tbl>
          </a:graphicData>
        </a:graphic>
      </p:graphicFrame>
      <p:sp>
        <p:nvSpPr>
          <p:cNvPr id="11" name="Title 1">
            <a:extLst>
              <a:ext uri="{FF2B5EF4-FFF2-40B4-BE49-F238E27FC236}">
                <a16:creationId xmlns:a16="http://schemas.microsoft.com/office/drawing/2014/main" id="{7B0FFB9A-B595-06E7-5666-F54BDB7D9881}"/>
              </a:ext>
            </a:extLst>
          </p:cNvPr>
          <p:cNvSpPr txBox="1">
            <a:spLocks/>
          </p:cNvSpPr>
          <p:nvPr/>
        </p:nvSpPr>
        <p:spPr>
          <a:xfrm>
            <a:off x="1006182" y="2036829"/>
            <a:ext cx="3562021" cy="568412"/>
          </a:xfrm>
          <a:prstGeom prst="rect">
            <a:avLst/>
          </a:prstGeom>
        </p:spPr>
        <p:txBody>
          <a:bodyPr vert="horz" lIns="91440" tIns="108000" rIns="91440" bIns="45720" rtlCol="0" anchor="t">
            <a:noAutofit/>
          </a:bodyPr>
          <a:lstStyle>
            <a:lvl1pPr algn="l" defTabSz="914400" rtl="0" eaLnBrk="1" latinLnBrk="0" hangingPunct="1">
              <a:lnSpc>
                <a:spcPct val="80000"/>
              </a:lnSpc>
              <a:spcBef>
                <a:spcPct val="0"/>
              </a:spcBef>
              <a:buNone/>
              <a:defRPr sz="3600" b="1" kern="1200">
                <a:solidFill>
                  <a:schemeClr val="tx2"/>
                </a:solidFill>
                <a:latin typeface="+mj-lt"/>
                <a:ea typeface="+mj-ea"/>
                <a:cs typeface="+mj-cs"/>
              </a:defRPr>
            </a:lvl1pPr>
          </a:lstStyle>
          <a:p>
            <a:r>
              <a:rPr lang="sv-SE" sz="2800" dirty="0"/>
              <a:t>cells</a:t>
            </a:r>
          </a:p>
        </p:txBody>
      </p:sp>
    </p:spTree>
    <p:extLst>
      <p:ext uri="{BB962C8B-B14F-4D97-AF65-F5344CB8AC3E}">
        <p14:creationId xmlns:p14="http://schemas.microsoft.com/office/powerpoint/2010/main" val="213588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2. Flat Synthesis</a:t>
            </a:r>
          </a:p>
        </p:txBody>
      </p:sp>
      <p:sp>
        <p:nvSpPr>
          <p:cNvPr id="3" name="Content Placeholder 2"/>
          <p:cNvSpPr>
            <a:spLocks noGrp="1"/>
          </p:cNvSpPr>
          <p:nvPr>
            <p:ph idx="1"/>
          </p:nvPr>
        </p:nvSpPr>
        <p:spPr/>
        <p:txBody>
          <a:bodyPr/>
          <a:lstStyle/>
          <a:p>
            <a:endParaRPr lang="sv-SE" dirty="0"/>
          </a:p>
        </p:txBody>
      </p:sp>
      <p:pic>
        <p:nvPicPr>
          <p:cNvPr id="6" name="图片 5">
            <a:extLst>
              <a:ext uri="{FF2B5EF4-FFF2-40B4-BE49-F238E27FC236}">
                <a16:creationId xmlns:a16="http://schemas.microsoft.com/office/drawing/2014/main" id="{746A89C7-17AB-2AED-C6CC-601EF3B397B5}"/>
              </a:ext>
            </a:extLst>
          </p:cNvPr>
          <p:cNvPicPr>
            <a:picLocks noChangeAspect="1"/>
          </p:cNvPicPr>
          <p:nvPr/>
        </p:nvPicPr>
        <p:blipFill>
          <a:blip r:embed="rId2"/>
          <a:stretch>
            <a:fillRect/>
          </a:stretch>
        </p:blipFill>
        <p:spPr>
          <a:xfrm>
            <a:off x="2093301" y="1795850"/>
            <a:ext cx="8005397" cy="4763068"/>
          </a:xfrm>
          <a:prstGeom prst="rect">
            <a:avLst/>
          </a:prstGeom>
        </p:spPr>
      </p:pic>
    </p:spTree>
    <p:extLst>
      <p:ext uri="{BB962C8B-B14F-4D97-AF65-F5344CB8AC3E}">
        <p14:creationId xmlns:p14="http://schemas.microsoft.com/office/powerpoint/2010/main" val="1663166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737" y="264381"/>
            <a:ext cx="10990263" cy="568412"/>
          </a:xfrm>
        </p:spPr>
        <p:txBody>
          <a:bodyPr/>
          <a:lstStyle/>
          <a:p>
            <a:r>
              <a:rPr lang="sv-SE" dirty="0"/>
              <a:t>2. Flat Synthesis</a:t>
            </a:r>
          </a:p>
        </p:txBody>
      </p:sp>
      <p:sp>
        <p:nvSpPr>
          <p:cNvPr id="3" name="Content Placeholder 2"/>
          <p:cNvSpPr>
            <a:spLocks noGrp="1"/>
          </p:cNvSpPr>
          <p:nvPr>
            <p:ph idx="1"/>
          </p:nvPr>
        </p:nvSpPr>
        <p:spPr/>
        <p:txBody>
          <a:bodyPr/>
          <a:lstStyle/>
          <a:p>
            <a:r>
              <a:rPr lang="sv-SE" dirty="0"/>
              <a:t>tcl:</a:t>
            </a:r>
          </a:p>
        </p:txBody>
      </p:sp>
      <p:pic>
        <p:nvPicPr>
          <p:cNvPr id="5" name="图片 4">
            <a:extLst>
              <a:ext uri="{FF2B5EF4-FFF2-40B4-BE49-F238E27FC236}">
                <a16:creationId xmlns:a16="http://schemas.microsoft.com/office/drawing/2014/main" id="{2064AA67-A753-64B6-FE11-AF58F7F0EB9C}"/>
              </a:ext>
            </a:extLst>
          </p:cNvPr>
          <p:cNvPicPr>
            <a:picLocks noChangeAspect="1"/>
          </p:cNvPicPr>
          <p:nvPr/>
        </p:nvPicPr>
        <p:blipFill>
          <a:blip r:embed="rId2"/>
          <a:stretch>
            <a:fillRect/>
          </a:stretch>
        </p:blipFill>
        <p:spPr>
          <a:xfrm>
            <a:off x="1831483" y="1723702"/>
            <a:ext cx="7982360" cy="4832598"/>
          </a:xfrm>
          <a:prstGeom prst="rect">
            <a:avLst/>
          </a:prstGeom>
        </p:spPr>
      </p:pic>
      <p:sp>
        <p:nvSpPr>
          <p:cNvPr id="8" name="矩形 7">
            <a:extLst>
              <a:ext uri="{FF2B5EF4-FFF2-40B4-BE49-F238E27FC236}">
                <a16:creationId xmlns:a16="http://schemas.microsoft.com/office/drawing/2014/main" id="{4C3D8C49-CFF2-22DC-B4AF-F6B9E70606C3}"/>
              </a:ext>
            </a:extLst>
          </p:cNvPr>
          <p:cNvSpPr/>
          <p:nvPr/>
        </p:nvSpPr>
        <p:spPr>
          <a:xfrm>
            <a:off x="4286865" y="4700674"/>
            <a:ext cx="4168878" cy="21191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86B14F47-FB5D-3285-1663-7C5722075C6C}"/>
              </a:ext>
            </a:extLst>
          </p:cNvPr>
          <p:cNvSpPr/>
          <p:nvPr/>
        </p:nvSpPr>
        <p:spPr>
          <a:xfrm>
            <a:off x="2551471" y="5840880"/>
            <a:ext cx="4994787" cy="21191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3A08849D-E575-D6FC-4913-E9E542F2E4AB}"/>
              </a:ext>
            </a:extLst>
          </p:cNvPr>
          <p:cNvSpPr txBox="1"/>
          <p:nvPr/>
        </p:nvSpPr>
        <p:spPr>
          <a:xfrm>
            <a:off x="7841828" y="5397858"/>
            <a:ext cx="1972015" cy="369332"/>
          </a:xfrm>
          <a:prstGeom prst="rect">
            <a:avLst/>
          </a:prstGeom>
          <a:noFill/>
        </p:spPr>
        <p:txBody>
          <a:bodyPr wrap="none" rtlCol="0">
            <a:spAutoFit/>
          </a:bodyPr>
          <a:lstStyle/>
          <a:p>
            <a:r>
              <a:rPr lang="en-US" altLang="zh-CN" dirty="0">
                <a:solidFill>
                  <a:srgbClr val="FF0000"/>
                </a:solidFill>
              </a:rPr>
              <a:t>Analyze </a:t>
            </a:r>
            <a:r>
              <a:rPr lang="en-US" altLang="zh-CN" dirty="0" err="1">
                <a:solidFill>
                  <a:srgbClr val="FF0000"/>
                </a:solidFill>
              </a:rPr>
              <a:t>vhdl</a:t>
            </a:r>
            <a:r>
              <a:rPr lang="en-US" altLang="zh-CN" dirty="0">
                <a:solidFill>
                  <a:srgbClr val="FF0000"/>
                </a:solidFill>
              </a:rPr>
              <a:t> files</a:t>
            </a:r>
            <a:endParaRPr lang="zh-CN" altLang="en-US" dirty="0">
              <a:solidFill>
                <a:srgbClr val="FF0000"/>
              </a:solidFill>
            </a:endParaRPr>
          </a:p>
        </p:txBody>
      </p:sp>
      <p:sp>
        <p:nvSpPr>
          <p:cNvPr id="12" name="文本框 11">
            <a:extLst>
              <a:ext uri="{FF2B5EF4-FFF2-40B4-BE49-F238E27FC236}">
                <a16:creationId xmlns:a16="http://schemas.microsoft.com/office/drawing/2014/main" id="{61B50474-5996-C1B9-98EC-080C5B268330}"/>
              </a:ext>
            </a:extLst>
          </p:cNvPr>
          <p:cNvSpPr txBox="1"/>
          <p:nvPr/>
        </p:nvSpPr>
        <p:spPr>
          <a:xfrm>
            <a:off x="7841828" y="5762170"/>
            <a:ext cx="6096000" cy="369332"/>
          </a:xfrm>
          <a:prstGeom prst="rect">
            <a:avLst/>
          </a:prstGeom>
          <a:noFill/>
        </p:spPr>
        <p:txBody>
          <a:bodyPr wrap="square">
            <a:spAutoFit/>
          </a:bodyPr>
          <a:lstStyle/>
          <a:p>
            <a:r>
              <a:rPr lang="en-US" altLang="zh-CN" dirty="0">
                <a:solidFill>
                  <a:srgbClr val="FF0000"/>
                </a:solidFill>
              </a:rPr>
              <a:t>Analyze </a:t>
            </a:r>
            <a:r>
              <a:rPr lang="en-US" altLang="zh-CN" dirty="0" err="1">
                <a:solidFill>
                  <a:srgbClr val="FF0000"/>
                </a:solidFill>
              </a:rPr>
              <a:t>verilog</a:t>
            </a:r>
            <a:r>
              <a:rPr lang="en-US" altLang="zh-CN" dirty="0">
                <a:solidFill>
                  <a:srgbClr val="FF0000"/>
                </a:solidFill>
              </a:rPr>
              <a:t> files</a:t>
            </a:r>
            <a:endParaRPr lang="zh-CN" altLang="en-US" dirty="0">
              <a:solidFill>
                <a:srgbClr val="FF0000"/>
              </a:solidFill>
            </a:endParaRPr>
          </a:p>
        </p:txBody>
      </p:sp>
      <p:sp>
        <p:nvSpPr>
          <p:cNvPr id="13" name="矩形 12">
            <a:extLst>
              <a:ext uri="{FF2B5EF4-FFF2-40B4-BE49-F238E27FC236}">
                <a16:creationId xmlns:a16="http://schemas.microsoft.com/office/drawing/2014/main" id="{8BCA98D3-F1F7-4876-0894-A919FE2E35CA}"/>
              </a:ext>
            </a:extLst>
          </p:cNvPr>
          <p:cNvSpPr/>
          <p:nvPr/>
        </p:nvSpPr>
        <p:spPr>
          <a:xfrm>
            <a:off x="2764325" y="5351877"/>
            <a:ext cx="4994787" cy="21191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F0FC6E00-87C8-543C-48DB-3E8743EDA3CE}"/>
              </a:ext>
            </a:extLst>
          </p:cNvPr>
          <p:cNvSpPr txBox="1"/>
          <p:nvPr/>
        </p:nvSpPr>
        <p:spPr>
          <a:xfrm>
            <a:off x="8466825" y="4584021"/>
            <a:ext cx="2202847" cy="369332"/>
          </a:xfrm>
          <a:prstGeom prst="rect">
            <a:avLst/>
          </a:prstGeom>
          <a:noFill/>
        </p:spPr>
        <p:txBody>
          <a:bodyPr wrap="none" rtlCol="0">
            <a:spAutoFit/>
          </a:bodyPr>
          <a:lstStyle/>
          <a:p>
            <a:r>
              <a:rPr lang="en-US" altLang="zh-CN" dirty="0">
                <a:solidFill>
                  <a:srgbClr val="FF0000"/>
                </a:solidFill>
              </a:rPr>
              <a:t>Read hierarchy files</a:t>
            </a:r>
            <a:endParaRPr lang="zh-CN" altLang="en-US" dirty="0">
              <a:solidFill>
                <a:srgbClr val="FF0000"/>
              </a:solidFill>
            </a:endParaRPr>
          </a:p>
        </p:txBody>
      </p:sp>
      <p:sp>
        <p:nvSpPr>
          <p:cNvPr id="15" name="矩形 14">
            <a:extLst>
              <a:ext uri="{FF2B5EF4-FFF2-40B4-BE49-F238E27FC236}">
                <a16:creationId xmlns:a16="http://schemas.microsoft.com/office/drawing/2014/main" id="{F57BED9E-8C2E-5457-E4FA-6F16DDAE0971}"/>
              </a:ext>
            </a:extLst>
          </p:cNvPr>
          <p:cNvSpPr/>
          <p:nvPr/>
        </p:nvSpPr>
        <p:spPr>
          <a:xfrm>
            <a:off x="3706761" y="4470526"/>
            <a:ext cx="580104" cy="211912"/>
          </a:xfrm>
          <a:prstGeom prst="rect">
            <a:avLst/>
          </a:prstGeom>
          <a:noFill/>
          <a:ln>
            <a:solidFill>
              <a:srgbClr val="7800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6C4B82DF-2AB4-AC75-6418-AE6FFADB8F8C}"/>
              </a:ext>
            </a:extLst>
          </p:cNvPr>
          <p:cNvSpPr txBox="1"/>
          <p:nvPr/>
        </p:nvSpPr>
        <p:spPr>
          <a:xfrm>
            <a:off x="4847506" y="4285860"/>
            <a:ext cx="2909771" cy="369332"/>
          </a:xfrm>
          <a:prstGeom prst="rect">
            <a:avLst/>
          </a:prstGeom>
          <a:noFill/>
        </p:spPr>
        <p:txBody>
          <a:bodyPr wrap="none" rtlCol="0">
            <a:spAutoFit/>
          </a:bodyPr>
          <a:lstStyle/>
          <a:p>
            <a:r>
              <a:rPr lang="en-US" altLang="zh-CN" dirty="0">
                <a:solidFill>
                  <a:srgbClr val="C00000"/>
                </a:solidFill>
              </a:rPr>
              <a:t>Analyze: all the RTL syntax</a:t>
            </a:r>
            <a:endParaRPr lang="zh-CN" altLang="en-US" dirty="0">
              <a:solidFill>
                <a:srgbClr val="C00000"/>
              </a:solidFill>
            </a:endParaRPr>
          </a:p>
        </p:txBody>
      </p:sp>
      <p:sp>
        <p:nvSpPr>
          <p:cNvPr id="17" name="Title 1">
            <a:extLst>
              <a:ext uri="{FF2B5EF4-FFF2-40B4-BE49-F238E27FC236}">
                <a16:creationId xmlns:a16="http://schemas.microsoft.com/office/drawing/2014/main" id="{D536CD9B-F156-010A-E97F-A964495EDB3C}"/>
              </a:ext>
            </a:extLst>
          </p:cNvPr>
          <p:cNvSpPr txBox="1">
            <a:spLocks/>
          </p:cNvSpPr>
          <p:nvPr/>
        </p:nvSpPr>
        <p:spPr>
          <a:xfrm>
            <a:off x="600074" y="1094357"/>
            <a:ext cx="10990263" cy="568412"/>
          </a:xfrm>
          <a:prstGeom prst="rect">
            <a:avLst/>
          </a:prstGeom>
        </p:spPr>
        <p:txBody>
          <a:bodyPr vert="horz" lIns="91440" tIns="108000" rIns="91440" bIns="45720" rtlCol="0" anchor="t">
            <a:noAutofit/>
          </a:bodyPr>
          <a:lstStyle>
            <a:lvl1pPr algn="l" defTabSz="914400" rtl="0" eaLnBrk="1" latinLnBrk="0" hangingPunct="1">
              <a:lnSpc>
                <a:spcPct val="80000"/>
              </a:lnSpc>
              <a:spcBef>
                <a:spcPct val="0"/>
              </a:spcBef>
              <a:buNone/>
              <a:defRPr sz="3600" b="1" kern="1200">
                <a:solidFill>
                  <a:schemeClr val="tx2"/>
                </a:solidFill>
                <a:latin typeface="+mj-lt"/>
                <a:ea typeface="+mj-ea"/>
                <a:cs typeface="+mj-cs"/>
              </a:defRPr>
            </a:lvl1pPr>
          </a:lstStyle>
          <a:p>
            <a:r>
              <a:rPr lang="sv-SE" sz="2800" dirty="0"/>
              <a:t>Analyze</a:t>
            </a:r>
          </a:p>
        </p:txBody>
      </p:sp>
    </p:spTree>
    <p:extLst>
      <p:ext uri="{BB962C8B-B14F-4D97-AF65-F5344CB8AC3E}">
        <p14:creationId xmlns:p14="http://schemas.microsoft.com/office/powerpoint/2010/main" val="1968282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76" y="1169520"/>
            <a:ext cx="1617608" cy="568412"/>
          </a:xfrm>
        </p:spPr>
        <p:txBody>
          <a:bodyPr/>
          <a:lstStyle/>
          <a:p>
            <a:r>
              <a:rPr lang="sv-SE" sz="2800" dirty="0"/>
              <a:t>Analyze</a:t>
            </a:r>
          </a:p>
        </p:txBody>
      </p:sp>
      <p:sp>
        <p:nvSpPr>
          <p:cNvPr id="3" name="Content Placeholder 2"/>
          <p:cNvSpPr>
            <a:spLocks noGrp="1"/>
          </p:cNvSpPr>
          <p:nvPr>
            <p:ph idx="1"/>
          </p:nvPr>
        </p:nvSpPr>
        <p:spPr/>
        <p:txBody>
          <a:bodyPr/>
          <a:lstStyle/>
          <a:p>
            <a:r>
              <a:rPr lang="sv-SE" dirty="0"/>
              <a:t>tcl:</a:t>
            </a:r>
          </a:p>
          <a:p>
            <a:r>
              <a:rPr lang="sv-SE" dirty="0"/>
              <a:t>Drra hierarchy</a:t>
            </a:r>
          </a:p>
        </p:txBody>
      </p:sp>
      <p:pic>
        <p:nvPicPr>
          <p:cNvPr id="6" name="图片 5">
            <a:extLst>
              <a:ext uri="{FF2B5EF4-FFF2-40B4-BE49-F238E27FC236}">
                <a16:creationId xmlns:a16="http://schemas.microsoft.com/office/drawing/2014/main" id="{CCD6EA96-6F7F-B644-E760-E9E185314AD3}"/>
              </a:ext>
            </a:extLst>
          </p:cNvPr>
          <p:cNvPicPr>
            <a:picLocks noChangeAspect="1"/>
          </p:cNvPicPr>
          <p:nvPr/>
        </p:nvPicPr>
        <p:blipFill>
          <a:blip r:embed="rId2"/>
          <a:stretch>
            <a:fillRect/>
          </a:stretch>
        </p:blipFill>
        <p:spPr>
          <a:xfrm>
            <a:off x="5711031" y="3602528"/>
            <a:ext cx="1856661" cy="3247095"/>
          </a:xfrm>
          <a:prstGeom prst="rect">
            <a:avLst/>
          </a:prstGeom>
        </p:spPr>
      </p:pic>
      <p:pic>
        <p:nvPicPr>
          <p:cNvPr id="8" name="图片 7">
            <a:extLst>
              <a:ext uri="{FF2B5EF4-FFF2-40B4-BE49-F238E27FC236}">
                <a16:creationId xmlns:a16="http://schemas.microsoft.com/office/drawing/2014/main" id="{D5D5A06C-531E-BE77-7B43-A7BEB23F7A50}"/>
              </a:ext>
            </a:extLst>
          </p:cNvPr>
          <p:cNvPicPr>
            <a:picLocks noChangeAspect="1"/>
          </p:cNvPicPr>
          <p:nvPr/>
        </p:nvPicPr>
        <p:blipFill>
          <a:blip r:embed="rId3"/>
          <a:stretch>
            <a:fillRect/>
          </a:stretch>
        </p:blipFill>
        <p:spPr>
          <a:xfrm>
            <a:off x="5677914" y="173528"/>
            <a:ext cx="1889778" cy="3429000"/>
          </a:xfrm>
          <a:prstGeom prst="rect">
            <a:avLst/>
          </a:prstGeom>
        </p:spPr>
      </p:pic>
      <p:sp>
        <p:nvSpPr>
          <p:cNvPr id="9" name="矩形 8">
            <a:extLst>
              <a:ext uri="{FF2B5EF4-FFF2-40B4-BE49-F238E27FC236}">
                <a16:creationId xmlns:a16="http://schemas.microsoft.com/office/drawing/2014/main" id="{77107E08-B600-AC95-B204-F37602105F28}"/>
              </a:ext>
            </a:extLst>
          </p:cNvPr>
          <p:cNvSpPr/>
          <p:nvPr/>
        </p:nvSpPr>
        <p:spPr>
          <a:xfrm>
            <a:off x="4538364" y="6684471"/>
            <a:ext cx="4025533" cy="16515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32B052A2-F424-9E5E-94D1-C82EB1660E8B}"/>
              </a:ext>
            </a:extLst>
          </p:cNvPr>
          <p:cNvSpPr txBox="1"/>
          <p:nvPr/>
        </p:nvSpPr>
        <p:spPr>
          <a:xfrm>
            <a:off x="8740359" y="6480290"/>
            <a:ext cx="2103461" cy="369332"/>
          </a:xfrm>
          <a:prstGeom prst="rect">
            <a:avLst/>
          </a:prstGeom>
          <a:noFill/>
        </p:spPr>
        <p:txBody>
          <a:bodyPr wrap="none" rtlCol="0">
            <a:spAutoFit/>
          </a:bodyPr>
          <a:lstStyle/>
          <a:p>
            <a:r>
              <a:rPr lang="en-US" altLang="zh-CN" dirty="0">
                <a:solidFill>
                  <a:srgbClr val="FF0000"/>
                </a:solidFill>
              </a:rPr>
              <a:t>TOP: </a:t>
            </a:r>
            <a:r>
              <a:rPr lang="en-US" altLang="zh-CN" dirty="0" err="1">
                <a:solidFill>
                  <a:srgbClr val="FF0000"/>
                </a:solidFill>
              </a:rPr>
              <a:t>drra_wrapper</a:t>
            </a:r>
            <a:endParaRPr lang="zh-CN" altLang="en-US" dirty="0">
              <a:solidFill>
                <a:srgbClr val="FF0000"/>
              </a:solidFill>
            </a:endParaRPr>
          </a:p>
        </p:txBody>
      </p:sp>
    </p:spTree>
    <p:extLst>
      <p:ext uri="{BB962C8B-B14F-4D97-AF65-F5344CB8AC3E}">
        <p14:creationId xmlns:p14="http://schemas.microsoft.com/office/powerpoint/2010/main" val="315772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v-SE" dirty="0"/>
              <a:t>tcl:</a:t>
            </a:r>
          </a:p>
        </p:txBody>
      </p:sp>
      <p:pic>
        <p:nvPicPr>
          <p:cNvPr id="9" name="图片 8">
            <a:extLst>
              <a:ext uri="{FF2B5EF4-FFF2-40B4-BE49-F238E27FC236}">
                <a16:creationId xmlns:a16="http://schemas.microsoft.com/office/drawing/2014/main" id="{7B7C6EE1-9EA7-E66A-FAD4-122515D9AA83}"/>
              </a:ext>
            </a:extLst>
          </p:cNvPr>
          <p:cNvPicPr>
            <a:picLocks noChangeAspect="1"/>
          </p:cNvPicPr>
          <p:nvPr/>
        </p:nvPicPr>
        <p:blipFill rotWithShape="1">
          <a:blip r:embed="rId2"/>
          <a:srcRect l="-326" t="-1174" r="326" b="77637"/>
          <a:stretch/>
        </p:blipFill>
        <p:spPr>
          <a:xfrm>
            <a:off x="1240637" y="2421072"/>
            <a:ext cx="8995712" cy="1544774"/>
          </a:xfrm>
          <a:prstGeom prst="rect">
            <a:avLst/>
          </a:prstGeom>
        </p:spPr>
      </p:pic>
      <p:sp>
        <p:nvSpPr>
          <p:cNvPr id="10" name="矩形 9">
            <a:extLst>
              <a:ext uri="{FF2B5EF4-FFF2-40B4-BE49-F238E27FC236}">
                <a16:creationId xmlns:a16="http://schemas.microsoft.com/office/drawing/2014/main" id="{19F308A5-CC10-F558-7A94-06754017B6FC}"/>
              </a:ext>
            </a:extLst>
          </p:cNvPr>
          <p:cNvSpPr/>
          <p:nvPr/>
        </p:nvSpPr>
        <p:spPr>
          <a:xfrm>
            <a:off x="1067441" y="2825043"/>
            <a:ext cx="4994787" cy="21191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C6A397F9-1809-A6D3-263C-50EC460A880C}"/>
              </a:ext>
            </a:extLst>
          </p:cNvPr>
          <p:cNvSpPr txBox="1"/>
          <p:nvPr/>
        </p:nvSpPr>
        <p:spPr>
          <a:xfrm>
            <a:off x="5027947" y="2421072"/>
            <a:ext cx="5923416" cy="369332"/>
          </a:xfrm>
          <a:prstGeom prst="rect">
            <a:avLst/>
          </a:prstGeom>
          <a:noFill/>
        </p:spPr>
        <p:txBody>
          <a:bodyPr wrap="none" rtlCol="0">
            <a:spAutoFit/>
          </a:bodyPr>
          <a:lstStyle/>
          <a:p>
            <a:r>
              <a:rPr lang="en-US" altLang="zh-CN" dirty="0">
                <a:solidFill>
                  <a:srgbClr val="FF0000"/>
                </a:solidFill>
              </a:rPr>
              <a:t>Set the design you want to elaborate as ‘current design’</a:t>
            </a:r>
            <a:endParaRPr lang="zh-CN" altLang="en-US" dirty="0">
              <a:solidFill>
                <a:srgbClr val="FF0000"/>
              </a:solidFill>
            </a:endParaRPr>
          </a:p>
        </p:txBody>
      </p:sp>
      <p:sp>
        <p:nvSpPr>
          <p:cNvPr id="16" name="矩形 15">
            <a:extLst>
              <a:ext uri="{FF2B5EF4-FFF2-40B4-BE49-F238E27FC236}">
                <a16:creationId xmlns:a16="http://schemas.microsoft.com/office/drawing/2014/main" id="{E67D2196-CD19-8176-C2DE-6E5C2D15D2B0}"/>
              </a:ext>
            </a:extLst>
          </p:cNvPr>
          <p:cNvSpPr/>
          <p:nvPr/>
        </p:nvSpPr>
        <p:spPr>
          <a:xfrm>
            <a:off x="1734190" y="3036955"/>
            <a:ext cx="2279009" cy="21191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6F0C0B44-F521-5917-097C-2262653C5521}"/>
              </a:ext>
            </a:extLst>
          </p:cNvPr>
          <p:cNvSpPr txBox="1"/>
          <p:nvPr/>
        </p:nvSpPr>
        <p:spPr>
          <a:xfrm>
            <a:off x="4367422" y="3008793"/>
            <a:ext cx="7824578" cy="369332"/>
          </a:xfrm>
          <a:prstGeom prst="rect">
            <a:avLst/>
          </a:prstGeom>
          <a:noFill/>
        </p:spPr>
        <p:txBody>
          <a:bodyPr wrap="none" rtlCol="0">
            <a:spAutoFit/>
          </a:bodyPr>
          <a:lstStyle/>
          <a:p>
            <a:r>
              <a:rPr lang="en-US" altLang="zh-CN" dirty="0">
                <a:solidFill>
                  <a:srgbClr val="FF0000"/>
                </a:solidFill>
              </a:rPr>
              <a:t>The tool adds the delays from each net segment to get the total net delay</a:t>
            </a:r>
            <a:endParaRPr lang="zh-CN" altLang="en-US" dirty="0">
              <a:solidFill>
                <a:srgbClr val="FF0000"/>
              </a:solidFill>
            </a:endParaRPr>
          </a:p>
        </p:txBody>
      </p:sp>
      <p:sp>
        <p:nvSpPr>
          <p:cNvPr id="7" name="Title 1">
            <a:extLst>
              <a:ext uri="{FF2B5EF4-FFF2-40B4-BE49-F238E27FC236}">
                <a16:creationId xmlns:a16="http://schemas.microsoft.com/office/drawing/2014/main" id="{730306A1-B50A-AF7E-8A2E-A1BDA8FFE5B4}"/>
              </a:ext>
            </a:extLst>
          </p:cNvPr>
          <p:cNvSpPr>
            <a:spLocks noGrp="1"/>
          </p:cNvSpPr>
          <p:nvPr>
            <p:ph type="title"/>
          </p:nvPr>
        </p:nvSpPr>
        <p:spPr>
          <a:xfrm>
            <a:off x="600075" y="1169520"/>
            <a:ext cx="3562021" cy="568412"/>
          </a:xfrm>
        </p:spPr>
        <p:txBody>
          <a:bodyPr/>
          <a:lstStyle/>
          <a:p>
            <a:r>
              <a:rPr lang="sv-SE" sz="2800" dirty="0"/>
              <a:t>Set wire load mode</a:t>
            </a:r>
          </a:p>
        </p:txBody>
      </p:sp>
    </p:spTree>
    <p:extLst>
      <p:ext uri="{BB962C8B-B14F-4D97-AF65-F5344CB8AC3E}">
        <p14:creationId xmlns:p14="http://schemas.microsoft.com/office/powerpoint/2010/main" val="207760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v-SE" dirty="0"/>
              <a:t>tcl:</a:t>
            </a:r>
          </a:p>
        </p:txBody>
      </p:sp>
      <p:pic>
        <p:nvPicPr>
          <p:cNvPr id="9" name="图片 8">
            <a:extLst>
              <a:ext uri="{FF2B5EF4-FFF2-40B4-BE49-F238E27FC236}">
                <a16:creationId xmlns:a16="http://schemas.microsoft.com/office/drawing/2014/main" id="{7B7C6EE1-9EA7-E66A-FAD4-122515D9AA83}"/>
              </a:ext>
            </a:extLst>
          </p:cNvPr>
          <p:cNvPicPr>
            <a:picLocks noChangeAspect="1"/>
          </p:cNvPicPr>
          <p:nvPr/>
        </p:nvPicPr>
        <p:blipFill rotWithShape="1">
          <a:blip r:embed="rId2"/>
          <a:srcRect t="22760" r="53221" b="59768"/>
          <a:stretch/>
        </p:blipFill>
        <p:spPr>
          <a:xfrm>
            <a:off x="424552" y="2532930"/>
            <a:ext cx="5006211" cy="1364195"/>
          </a:xfrm>
          <a:prstGeom prst="rect">
            <a:avLst/>
          </a:prstGeom>
        </p:spPr>
      </p:pic>
      <p:sp>
        <p:nvSpPr>
          <p:cNvPr id="11" name="矩形 10">
            <a:extLst>
              <a:ext uri="{FF2B5EF4-FFF2-40B4-BE49-F238E27FC236}">
                <a16:creationId xmlns:a16="http://schemas.microsoft.com/office/drawing/2014/main" id="{A5758524-0600-9756-1C5B-B8E65F61322D}"/>
              </a:ext>
            </a:extLst>
          </p:cNvPr>
          <p:cNvSpPr/>
          <p:nvPr/>
        </p:nvSpPr>
        <p:spPr>
          <a:xfrm>
            <a:off x="424552" y="2846204"/>
            <a:ext cx="4994787" cy="21191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796BF21D-B425-766A-746D-C405AD9B9883}"/>
              </a:ext>
            </a:extLst>
          </p:cNvPr>
          <p:cNvSpPr txBox="1"/>
          <p:nvPr/>
        </p:nvSpPr>
        <p:spPr>
          <a:xfrm>
            <a:off x="5575093" y="2436299"/>
            <a:ext cx="6616907" cy="646331"/>
          </a:xfrm>
          <a:prstGeom prst="rect">
            <a:avLst/>
          </a:prstGeom>
          <a:noFill/>
        </p:spPr>
        <p:txBody>
          <a:bodyPr wrap="square" rtlCol="0">
            <a:spAutoFit/>
          </a:bodyPr>
          <a:lstStyle/>
          <a:p>
            <a:r>
              <a:rPr lang="en-US" altLang="zh-CN" dirty="0">
                <a:solidFill>
                  <a:srgbClr val="C00000"/>
                </a:solidFill>
              </a:rPr>
              <a:t>Elaborate: build GTECH models for the specified ‘top’ and its sub-designs</a:t>
            </a:r>
            <a:endParaRPr lang="zh-CN" altLang="en-US" dirty="0">
              <a:solidFill>
                <a:srgbClr val="C00000"/>
              </a:solidFill>
            </a:endParaRPr>
          </a:p>
        </p:txBody>
      </p:sp>
      <p:sp>
        <p:nvSpPr>
          <p:cNvPr id="14" name="矩形 13">
            <a:extLst>
              <a:ext uri="{FF2B5EF4-FFF2-40B4-BE49-F238E27FC236}">
                <a16:creationId xmlns:a16="http://schemas.microsoft.com/office/drawing/2014/main" id="{59B3E780-CB4A-4145-08D9-56CA659CFB92}"/>
              </a:ext>
            </a:extLst>
          </p:cNvPr>
          <p:cNvSpPr/>
          <p:nvPr/>
        </p:nvSpPr>
        <p:spPr>
          <a:xfrm>
            <a:off x="424551" y="3193721"/>
            <a:ext cx="4994787" cy="21191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3F94FE73-F0FC-77FF-FDD7-6D4CDAEBBCAD}"/>
              </a:ext>
            </a:extLst>
          </p:cNvPr>
          <p:cNvSpPr txBox="1"/>
          <p:nvPr/>
        </p:nvSpPr>
        <p:spPr>
          <a:xfrm>
            <a:off x="6761238" y="3136318"/>
            <a:ext cx="4560864" cy="369332"/>
          </a:xfrm>
          <a:prstGeom prst="rect">
            <a:avLst/>
          </a:prstGeom>
          <a:noFill/>
        </p:spPr>
        <p:txBody>
          <a:bodyPr wrap="none" rtlCol="0">
            <a:spAutoFit/>
          </a:bodyPr>
          <a:lstStyle/>
          <a:p>
            <a:r>
              <a:rPr lang="en-US" altLang="zh-CN" dirty="0">
                <a:solidFill>
                  <a:srgbClr val="FF0000"/>
                </a:solidFill>
              </a:rPr>
              <a:t>Link the specified ‘top’ and its sub-designs</a:t>
            </a:r>
            <a:endParaRPr lang="zh-CN" altLang="en-US" dirty="0">
              <a:solidFill>
                <a:srgbClr val="FF0000"/>
              </a:solidFill>
            </a:endParaRPr>
          </a:p>
        </p:txBody>
      </p:sp>
      <p:sp>
        <p:nvSpPr>
          <p:cNvPr id="19" name="Title 1">
            <a:extLst>
              <a:ext uri="{FF2B5EF4-FFF2-40B4-BE49-F238E27FC236}">
                <a16:creationId xmlns:a16="http://schemas.microsoft.com/office/drawing/2014/main" id="{89E31A73-0B9C-1F73-8E9F-A7CC46273110}"/>
              </a:ext>
            </a:extLst>
          </p:cNvPr>
          <p:cNvSpPr>
            <a:spLocks noGrp="1"/>
          </p:cNvSpPr>
          <p:nvPr>
            <p:ph type="title"/>
          </p:nvPr>
        </p:nvSpPr>
        <p:spPr>
          <a:xfrm>
            <a:off x="600075" y="1169520"/>
            <a:ext cx="3562021" cy="568412"/>
          </a:xfrm>
        </p:spPr>
        <p:txBody>
          <a:bodyPr/>
          <a:lstStyle/>
          <a:p>
            <a:r>
              <a:rPr lang="sv-SE" sz="2800" dirty="0"/>
              <a:t>Elaborate</a:t>
            </a:r>
          </a:p>
        </p:txBody>
      </p:sp>
    </p:spTree>
    <p:extLst>
      <p:ext uri="{BB962C8B-B14F-4D97-AF65-F5344CB8AC3E}">
        <p14:creationId xmlns:p14="http://schemas.microsoft.com/office/powerpoint/2010/main" val="3192876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v-SE" dirty="0"/>
              <a:t>tcl:</a:t>
            </a:r>
          </a:p>
        </p:txBody>
      </p:sp>
      <p:pic>
        <p:nvPicPr>
          <p:cNvPr id="9" name="图片 8">
            <a:extLst>
              <a:ext uri="{FF2B5EF4-FFF2-40B4-BE49-F238E27FC236}">
                <a16:creationId xmlns:a16="http://schemas.microsoft.com/office/drawing/2014/main" id="{7B7C6EE1-9EA7-E66A-FAD4-122515D9AA83}"/>
              </a:ext>
            </a:extLst>
          </p:cNvPr>
          <p:cNvPicPr>
            <a:picLocks noChangeAspect="1"/>
          </p:cNvPicPr>
          <p:nvPr/>
        </p:nvPicPr>
        <p:blipFill rotWithShape="1">
          <a:blip r:embed="rId2"/>
          <a:srcRect t="40774" r="60360" b="50658"/>
          <a:stretch/>
        </p:blipFill>
        <p:spPr>
          <a:xfrm>
            <a:off x="687310" y="2753710"/>
            <a:ext cx="4998787" cy="788276"/>
          </a:xfrm>
          <a:prstGeom prst="rect">
            <a:avLst/>
          </a:prstGeom>
        </p:spPr>
      </p:pic>
      <p:sp>
        <p:nvSpPr>
          <p:cNvPr id="13" name="文本框 12">
            <a:extLst>
              <a:ext uri="{FF2B5EF4-FFF2-40B4-BE49-F238E27FC236}">
                <a16:creationId xmlns:a16="http://schemas.microsoft.com/office/drawing/2014/main" id="{796BF21D-B425-766A-746D-C405AD9B9883}"/>
              </a:ext>
            </a:extLst>
          </p:cNvPr>
          <p:cNvSpPr txBox="1"/>
          <p:nvPr/>
        </p:nvSpPr>
        <p:spPr>
          <a:xfrm>
            <a:off x="5575093" y="2436299"/>
            <a:ext cx="6616907" cy="369332"/>
          </a:xfrm>
          <a:prstGeom prst="rect">
            <a:avLst/>
          </a:prstGeom>
          <a:noFill/>
        </p:spPr>
        <p:txBody>
          <a:bodyPr wrap="square" rtlCol="0">
            <a:spAutoFit/>
          </a:bodyPr>
          <a:lstStyle/>
          <a:p>
            <a:r>
              <a:rPr lang="en-US" altLang="zh-CN" dirty="0">
                <a:solidFill>
                  <a:srgbClr val="C00000"/>
                </a:solidFill>
              </a:rPr>
              <a:t>SDC: constraints files</a:t>
            </a:r>
            <a:endParaRPr lang="zh-CN" altLang="en-US" dirty="0">
              <a:solidFill>
                <a:srgbClr val="C00000"/>
              </a:solidFill>
            </a:endParaRPr>
          </a:p>
        </p:txBody>
      </p:sp>
      <p:sp>
        <p:nvSpPr>
          <p:cNvPr id="19" name="Title 1">
            <a:extLst>
              <a:ext uri="{FF2B5EF4-FFF2-40B4-BE49-F238E27FC236}">
                <a16:creationId xmlns:a16="http://schemas.microsoft.com/office/drawing/2014/main" id="{89E31A73-0B9C-1F73-8E9F-A7CC46273110}"/>
              </a:ext>
            </a:extLst>
          </p:cNvPr>
          <p:cNvSpPr>
            <a:spLocks noGrp="1"/>
          </p:cNvSpPr>
          <p:nvPr>
            <p:ph type="title"/>
          </p:nvPr>
        </p:nvSpPr>
        <p:spPr>
          <a:xfrm>
            <a:off x="600075" y="1169520"/>
            <a:ext cx="3562021" cy="568412"/>
          </a:xfrm>
        </p:spPr>
        <p:txBody>
          <a:bodyPr/>
          <a:lstStyle/>
          <a:p>
            <a:r>
              <a:rPr lang="sv-SE" sz="2800" dirty="0"/>
              <a:t>Read SDC</a:t>
            </a:r>
          </a:p>
        </p:txBody>
      </p:sp>
      <p:pic>
        <p:nvPicPr>
          <p:cNvPr id="5" name="图片 4">
            <a:extLst>
              <a:ext uri="{FF2B5EF4-FFF2-40B4-BE49-F238E27FC236}">
                <a16:creationId xmlns:a16="http://schemas.microsoft.com/office/drawing/2014/main" id="{30329A4C-5B06-4B4E-3ADA-8B701EB7F46F}"/>
              </a:ext>
            </a:extLst>
          </p:cNvPr>
          <p:cNvPicPr>
            <a:picLocks noChangeAspect="1"/>
          </p:cNvPicPr>
          <p:nvPr/>
        </p:nvPicPr>
        <p:blipFill>
          <a:blip r:embed="rId3"/>
          <a:stretch>
            <a:fillRect/>
          </a:stretch>
        </p:blipFill>
        <p:spPr>
          <a:xfrm>
            <a:off x="1566680" y="4413342"/>
            <a:ext cx="4959605" cy="1041454"/>
          </a:xfrm>
          <a:prstGeom prst="rect">
            <a:avLst/>
          </a:prstGeom>
        </p:spPr>
      </p:pic>
      <p:cxnSp>
        <p:nvCxnSpPr>
          <p:cNvPr id="7" name="直接箭头连接符 6">
            <a:extLst>
              <a:ext uri="{FF2B5EF4-FFF2-40B4-BE49-F238E27FC236}">
                <a16:creationId xmlns:a16="http://schemas.microsoft.com/office/drawing/2014/main" id="{04A3E32A-8C7C-E819-321F-E6E55607BDA5}"/>
              </a:ext>
            </a:extLst>
          </p:cNvPr>
          <p:cNvCxnSpPr/>
          <p:nvPr/>
        </p:nvCxnSpPr>
        <p:spPr>
          <a:xfrm flipH="1">
            <a:off x="3699641" y="3429000"/>
            <a:ext cx="599090" cy="901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531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v-SE" dirty="0"/>
              <a:t>tcl:</a:t>
            </a:r>
          </a:p>
        </p:txBody>
      </p:sp>
      <p:pic>
        <p:nvPicPr>
          <p:cNvPr id="9" name="图片 8">
            <a:extLst>
              <a:ext uri="{FF2B5EF4-FFF2-40B4-BE49-F238E27FC236}">
                <a16:creationId xmlns:a16="http://schemas.microsoft.com/office/drawing/2014/main" id="{7B7C6EE1-9EA7-E66A-FAD4-122515D9AA83}"/>
              </a:ext>
            </a:extLst>
          </p:cNvPr>
          <p:cNvPicPr>
            <a:picLocks noChangeAspect="1"/>
          </p:cNvPicPr>
          <p:nvPr/>
        </p:nvPicPr>
        <p:blipFill rotWithShape="1">
          <a:blip r:embed="rId2"/>
          <a:srcRect t="48703" r="68203" b="37877"/>
          <a:stretch/>
        </p:blipFill>
        <p:spPr>
          <a:xfrm>
            <a:off x="681982" y="2460341"/>
            <a:ext cx="4809988" cy="1481037"/>
          </a:xfrm>
          <a:prstGeom prst="rect">
            <a:avLst/>
          </a:prstGeom>
        </p:spPr>
      </p:pic>
      <p:sp>
        <p:nvSpPr>
          <p:cNvPr id="13" name="文本框 12">
            <a:extLst>
              <a:ext uri="{FF2B5EF4-FFF2-40B4-BE49-F238E27FC236}">
                <a16:creationId xmlns:a16="http://schemas.microsoft.com/office/drawing/2014/main" id="{796BF21D-B425-766A-746D-C405AD9B9883}"/>
              </a:ext>
            </a:extLst>
          </p:cNvPr>
          <p:cNvSpPr txBox="1"/>
          <p:nvPr/>
        </p:nvSpPr>
        <p:spPr>
          <a:xfrm>
            <a:off x="5575093" y="2436299"/>
            <a:ext cx="6616907" cy="369332"/>
          </a:xfrm>
          <a:prstGeom prst="rect">
            <a:avLst/>
          </a:prstGeom>
          <a:noFill/>
        </p:spPr>
        <p:txBody>
          <a:bodyPr wrap="square" rtlCol="0">
            <a:spAutoFit/>
          </a:bodyPr>
          <a:lstStyle/>
          <a:p>
            <a:r>
              <a:rPr lang="en-US" altLang="zh-CN" dirty="0">
                <a:solidFill>
                  <a:srgbClr val="C00000"/>
                </a:solidFill>
              </a:rPr>
              <a:t>Compile: map the design to technology based cells</a:t>
            </a:r>
            <a:endParaRPr lang="zh-CN" altLang="en-US" dirty="0">
              <a:solidFill>
                <a:srgbClr val="C00000"/>
              </a:solidFill>
            </a:endParaRPr>
          </a:p>
        </p:txBody>
      </p:sp>
      <p:sp>
        <p:nvSpPr>
          <p:cNvPr id="15" name="文本框 14">
            <a:extLst>
              <a:ext uri="{FF2B5EF4-FFF2-40B4-BE49-F238E27FC236}">
                <a16:creationId xmlns:a16="http://schemas.microsoft.com/office/drawing/2014/main" id="{3F94FE73-F0FC-77FF-FDD7-6D4CDAEBBCAD}"/>
              </a:ext>
            </a:extLst>
          </p:cNvPr>
          <p:cNvSpPr txBox="1"/>
          <p:nvPr/>
        </p:nvSpPr>
        <p:spPr>
          <a:xfrm>
            <a:off x="6761238" y="3136318"/>
            <a:ext cx="1949573" cy="369332"/>
          </a:xfrm>
          <a:prstGeom prst="rect">
            <a:avLst/>
          </a:prstGeom>
          <a:noFill/>
        </p:spPr>
        <p:txBody>
          <a:bodyPr wrap="none" rtlCol="0">
            <a:spAutoFit/>
          </a:bodyPr>
          <a:lstStyle/>
          <a:p>
            <a:r>
              <a:rPr lang="en-US" altLang="zh-CN" dirty="0">
                <a:solidFill>
                  <a:srgbClr val="FF0000"/>
                </a:solidFill>
              </a:rPr>
              <a:t>Do optimizations</a:t>
            </a:r>
            <a:endParaRPr lang="zh-CN" altLang="en-US" dirty="0">
              <a:solidFill>
                <a:srgbClr val="FF0000"/>
              </a:solidFill>
            </a:endParaRPr>
          </a:p>
        </p:txBody>
      </p:sp>
      <p:sp>
        <p:nvSpPr>
          <p:cNvPr id="19" name="Title 1">
            <a:extLst>
              <a:ext uri="{FF2B5EF4-FFF2-40B4-BE49-F238E27FC236}">
                <a16:creationId xmlns:a16="http://schemas.microsoft.com/office/drawing/2014/main" id="{89E31A73-0B9C-1F73-8E9F-A7CC46273110}"/>
              </a:ext>
            </a:extLst>
          </p:cNvPr>
          <p:cNvSpPr>
            <a:spLocks noGrp="1"/>
          </p:cNvSpPr>
          <p:nvPr>
            <p:ph type="title"/>
          </p:nvPr>
        </p:nvSpPr>
        <p:spPr>
          <a:xfrm>
            <a:off x="600075" y="1169520"/>
            <a:ext cx="3562021" cy="568412"/>
          </a:xfrm>
        </p:spPr>
        <p:txBody>
          <a:bodyPr/>
          <a:lstStyle/>
          <a:p>
            <a:r>
              <a:rPr lang="sv-SE" sz="2800" dirty="0"/>
              <a:t>Compile</a:t>
            </a:r>
          </a:p>
        </p:txBody>
      </p:sp>
    </p:spTree>
    <p:extLst>
      <p:ext uri="{BB962C8B-B14F-4D97-AF65-F5344CB8AC3E}">
        <p14:creationId xmlns:p14="http://schemas.microsoft.com/office/powerpoint/2010/main" val="1552096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v-SE" dirty="0"/>
              <a:t>tcl:</a:t>
            </a:r>
          </a:p>
        </p:txBody>
      </p:sp>
      <p:pic>
        <p:nvPicPr>
          <p:cNvPr id="9" name="图片 8">
            <a:extLst>
              <a:ext uri="{FF2B5EF4-FFF2-40B4-BE49-F238E27FC236}">
                <a16:creationId xmlns:a16="http://schemas.microsoft.com/office/drawing/2014/main" id="{7B7C6EE1-9EA7-E66A-FAD4-122515D9AA83}"/>
              </a:ext>
            </a:extLst>
          </p:cNvPr>
          <p:cNvPicPr>
            <a:picLocks noChangeAspect="1"/>
          </p:cNvPicPr>
          <p:nvPr/>
        </p:nvPicPr>
        <p:blipFill rotWithShape="1">
          <a:blip r:embed="rId2"/>
          <a:srcRect t="62123" b="13807"/>
          <a:stretch/>
        </p:blipFill>
        <p:spPr>
          <a:xfrm>
            <a:off x="1048754" y="2248467"/>
            <a:ext cx="9830443" cy="1726326"/>
          </a:xfrm>
          <a:prstGeom prst="rect">
            <a:avLst/>
          </a:prstGeom>
        </p:spPr>
      </p:pic>
      <p:sp>
        <p:nvSpPr>
          <p:cNvPr id="11" name="矩形 10">
            <a:extLst>
              <a:ext uri="{FF2B5EF4-FFF2-40B4-BE49-F238E27FC236}">
                <a16:creationId xmlns:a16="http://schemas.microsoft.com/office/drawing/2014/main" id="{A5758524-0600-9756-1C5B-B8E65F61322D}"/>
              </a:ext>
            </a:extLst>
          </p:cNvPr>
          <p:cNvSpPr/>
          <p:nvPr/>
        </p:nvSpPr>
        <p:spPr>
          <a:xfrm>
            <a:off x="2636577" y="2816258"/>
            <a:ext cx="1534747" cy="31471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59B3E780-CB4A-4145-08D9-56CA659CFB92}"/>
              </a:ext>
            </a:extLst>
          </p:cNvPr>
          <p:cNvSpPr/>
          <p:nvPr/>
        </p:nvSpPr>
        <p:spPr>
          <a:xfrm flipV="1">
            <a:off x="4220314" y="2899176"/>
            <a:ext cx="2087937" cy="20137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9" name="Title 1">
            <a:extLst>
              <a:ext uri="{FF2B5EF4-FFF2-40B4-BE49-F238E27FC236}">
                <a16:creationId xmlns:a16="http://schemas.microsoft.com/office/drawing/2014/main" id="{89E31A73-0B9C-1F73-8E9F-A7CC46273110}"/>
              </a:ext>
            </a:extLst>
          </p:cNvPr>
          <p:cNvSpPr>
            <a:spLocks noGrp="1"/>
          </p:cNvSpPr>
          <p:nvPr>
            <p:ph type="title"/>
          </p:nvPr>
        </p:nvSpPr>
        <p:spPr>
          <a:xfrm>
            <a:off x="600075" y="1169520"/>
            <a:ext cx="3562021" cy="568412"/>
          </a:xfrm>
        </p:spPr>
        <p:txBody>
          <a:bodyPr/>
          <a:lstStyle/>
          <a:p>
            <a:r>
              <a:rPr lang="sv-SE" sz="2800" dirty="0"/>
              <a:t>Write reports</a:t>
            </a:r>
          </a:p>
        </p:txBody>
      </p:sp>
      <p:sp>
        <p:nvSpPr>
          <p:cNvPr id="2" name="文本框 1">
            <a:extLst>
              <a:ext uri="{FF2B5EF4-FFF2-40B4-BE49-F238E27FC236}">
                <a16:creationId xmlns:a16="http://schemas.microsoft.com/office/drawing/2014/main" id="{4598D44B-B7A3-F8A4-3753-0A04AEC55C0D}"/>
              </a:ext>
            </a:extLst>
          </p:cNvPr>
          <p:cNvSpPr txBox="1"/>
          <p:nvPr/>
        </p:nvSpPr>
        <p:spPr>
          <a:xfrm>
            <a:off x="3103638" y="1971326"/>
            <a:ext cx="3254417" cy="369332"/>
          </a:xfrm>
          <a:prstGeom prst="rect">
            <a:avLst/>
          </a:prstGeom>
          <a:noFill/>
        </p:spPr>
        <p:txBody>
          <a:bodyPr wrap="none" rtlCol="0">
            <a:spAutoFit/>
          </a:bodyPr>
          <a:lstStyle/>
          <a:p>
            <a:r>
              <a:rPr lang="en-US" altLang="zh-CN" dirty="0">
                <a:solidFill>
                  <a:srgbClr val="FF0000"/>
                </a:solidFill>
              </a:rPr>
              <a:t>Reports are in the file: syn/</a:t>
            </a:r>
            <a:r>
              <a:rPr lang="en-US" altLang="zh-CN" dirty="0" err="1">
                <a:solidFill>
                  <a:srgbClr val="FF0000"/>
                </a:solidFill>
              </a:rPr>
              <a:t>rpt</a:t>
            </a:r>
            <a:endParaRPr lang="zh-CN" altLang="en-US" dirty="0">
              <a:solidFill>
                <a:srgbClr val="FF0000"/>
              </a:solidFill>
            </a:endParaRPr>
          </a:p>
        </p:txBody>
      </p:sp>
      <p:sp>
        <p:nvSpPr>
          <p:cNvPr id="4" name="文本框 3">
            <a:extLst>
              <a:ext uri="{FF2B5EF4-FFF2-40B4-BE49-F238E27FC236}">
                <a16:creationId xmlns:a16="http://schemas.microsoft.com/office/drawing/2014/main" id="{41363E47-9D97-E31E-00B5-07928CF4D129}"/>
              </a:ext>
            </a:extLst>
          </p:cNvPr>
          <p:cNvSpPr txBox="1"/>
          <p:nvPr/>
        </p:nvSpPr>
        <p:spPr>
          <a:xfrm>
            <a:off x="6756930" y="2785711"/>
            <a:ext cx="2836033" cy="369332"/>
          </a:xfrm>
          <a:prstGeom prst="rect">
            <a:avLst/>
          </a:prstGeom>
          <a:noFill/>
        </p:spPr>
        <p:txBody>
          <a:bodyPr wrap="none" rtlCol="0">
            <a:spAutoFit/>
          </a:bodyPr>
          <a:lstStyle/>
          <a:p>
            <a:r>
              <a:rPr lang="en-US" altLang="zh-CN" dirty="0">
                <a:solidFill>
                  <a:srgbClr val="FF0000"/>
                </a:solidFill>
              </a:rPr>
              <a:t>Name: </a:t>
            </a:r>
            <a:r>
              <a:rPr lang="en-US" altLang="zh-CN" dirty="0" err="1">
                <a:solidFill>
                  <a:srgbClr val="FF0000"/>
                </a:solidFill>
              </a:rPr>
              <a:t>drra_wrapper_area</a:t>
            </a:r>
            <a:endParaRPr lang="zh-CN" altLang="en-US" dirty="0">
              <a:solidFill>
                <a:srgbClr val="FF0000"/>
              </a:solidFill>
            </a:endParaRPr>
          </a:p>
        </p:txBody>
      </p:sp>
    </p:spTree>
    <p:extLst>
      <p:ext uri="{BB962C8B-B14F-4D97-AF65-F5344CB8AC3E}">
        <p14:creationId xmlns:p14="http://schemas.microsoft.com/office/powerpoint/2010/main" val="1000484515"/>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resentation5" id="{E87A1D26-9823-4A0C-BCAA-DEF9E3DC6E97}" vid="{36D6B77A-A1F9-4395-ADEB-46C200C195A0}"/>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KTH_presentation_template_Figtree_(231026)</Template>
  <TotalTime>106</TotalTime>
  <Words>248</Words>
  <Application>Microsoft Office PowerPoint</Application>
  <PresentationFormat>宽屏</PresentationFormat>
  <Paragraphs>95</Paragraphs>
  <Slides>14</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Figtree</vt:lpstr>
      <vt:lpstr>Calibri</vt:lpstr>
      <vt:lpstr>Arial</vt:lpstr>
      <vt:lpstr>Office-tema</vt:lpstr>
      <vt:lpstr>IL2225 Project Presentation</vt:lpstr>
      <vt:lpstr>2. Flat Synthesis</vt:lpstr>
      <vt:lpstr>2. Flat Synthesis</vt:lpstr>
      <vt:lpstr>Analyze</vt:lpstr>
      <vt:lpstr>Set wire load mode</vt:lpstr>
      <vt:lpstr>Elaborate</vt:lpstr>
      <vt:lpstr>Read SDC</vt:lpstr>
      <vt:lpstr>Compile</vt:lpstr>
      <vt:lpstr>Write reports</vt:lpstr>
      <vt:lpstr>Write netlist</vt:lpstr>
      <vt:lpstr>Outcome:</vt:lpstr>
      <vt:lpstr>Outcome:</vt:lpstr>
      <vt:lpstr>Outcome:</vt:lpstr>
      <vt:lpstr>Outcome: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IL2225 Project Presentation</dc:title>
  <dc:creator>若兰 王</dc:creator>
  <cp:lastModifiedBy>若兰 王</cp:lastModifiedBy>
  <cp:revision>2</cp:revision>
  <dcterms:created xsi:type="dcterms:W3CDTF">2024-01-10T21:55:38Z</dcterms:created>
  <dcterms:modified xsi:type="dcterms:W3CDTF">2024-01-11T00:06:16Z</dcterms:modified>
</cp:coreProperties>
</file>